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97" r:id="rId3"/>
  </p:sldMasterIdLst>
  <p:notesMasterIdLst>
    <p:notesMasterId r:id="rId16"/>
  </p:notesMasterIdLst>
  <p:handoutMasterIdLst>
    <p:handoutMasterId r:id="rId17"/>
  </p:handoutMasterIdLst>
  <p:sldIdLst>
    <p:sldId id="256" r:id="rId4"/>
    <p:sldId id="257" r:id="rId5"/>
    <p:sldId id="270" r:id="rId6"/>
    <p:sldId id="259" r:id="rId7"/>
    <p:sldId id="292" r:id="rId8"/>
    <p:sldId id="306" r:id="rId9"/>
    <p:sldId id="299" r:id="rId10"/>
    <p:sldId id="300" r:id="rId11"/>
    <p:sldId id="281" r:id="rId12"/>
    <p:sldId id="294" r:id="rId13"/>
    <p:sldId id="307" r:id="rId14"/>
    <p:sldId id="269" r:id="rId15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97B17F-902F-FD45-AC35-E7B399EBF9E7}" v="12" dt="2025-09-10T09:36:54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15" autoAdjust="0"/>
    <p:restoredTop sz="93979" autoAdjust="0"/>
  </p:normalViewPr>
  <p:slideViewPr>
    <p:cSldViewPr>
      <p:cViewPr varScale="1">
        <p:scale>
          <a:sx n="119" d="100"/>
          <a:sy n="119" d="100"/>
        </p:scale>
        <p:origin x="48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ie Gee" userId="7848da5e-3782-4167-b7c6-fa7bc2f4fc62" providerId="ADAL" clId="{4B97B17F-902F-FD45-AC35-E7B399EBF9E7}"/>
    <pc:docChg chg="custSel addSld delSld modSld">
      <pc:chgData name="Abbie Gee" userId="7848da5e-3782-4167-b7c6-fa7bc2f4fc62" providerId="ADAL" clId="{4B97B17F-902F-FD45-AC35-E7B399EBF9E7}" dt="2025-09-10T09:39:57.544" v="790" actId="20577"/>
      <pc:docMkLst>
        <pc:docMk/>
      </pc:docMkLst>
      <pc:sldChg chg="modSp mod">
        <pc:chgData name="Abbie Gee" userId="7848da5e-3782-4167-b7c6-fa7bc2f4fc62" providerId="ADAL" clId="{4B97B17F-902F-FD45-AC35-E7B399EBF9E7}" dt="2025-09-10T09:23:57.990" v="1" actId="20577"/>
        <pc:sldMkLst>
          <pc:docMk/>
          <pc:sldMk cId="0" sldId="256"/>
        </pc:sldMkLst>
        <pc:spChg chg="mod">
          <ac:chgData name="Abbie Gee" userId="7848da5e-3782-4167-b7c6-fa7bc2f4fc62" providerId="ADAL" clId="{4B97B17F-902F-FD45-AC35-E7B399EBF9E7}" dt="2025-09-10T09:23:57.990" v="1" actId="20577"/>
          <ac:spMkLst>
            <pc:docMk/>
            <pc:sldMk cId="0" sldId="256"/>
            <ac:spMk id="2051" creationId="{1CD6EDAB-CF01-6C02-C0E1-6D529C2C6071}"/>
          </ac:spMkLst>
        </pc:spChg>
      </pc:sldChg>
      <pc:sldChg chg="modSp mod">
        <pc:chgData name="Abbie Gee" userId="7848da5e-3782-4167-b7c6-fa7bc2f4fc62" providerId="ADAL" clId="{4B97B17F-902F-FD45-AC35-E7B399EBF9E7}" dt="2025-09-10T09:39:57.544" v="790" actId="20577"/>
        <pc:sldMkLst>
          <pc:docMk/>
          <pc:sldMk cId="0" sldId="257"/>
        </pc:sldMkLst>
        <pc:spChg chg="mod">
          <ac:chgData name="Abbie Gee" userId="7848da5e-3782-4167-b7c6-fa7bc2f4fc62" providerId="ADAL" clId="{4B97B17F-902F-FD45-AC35-E7B399EBF9E7}" dt="2025-09-10T09:24:04.627" v="3" actId="20577"/>
          <ac:spMkLst>
            <pc:docMk/>
            <pc:sldMk cId="0" sldId="257"/>
            <ac:spMk id="10242" creationId="{DC98ADB4-A65E-D4AE-4A22-C913AEEB80FC}"/>
          </ac:spMkLst>
        </pc:spChg>
        <pc:spChg chg="mod">
          <ac:chgData name="Abbie Gee" userId="7848da5e-3782-4167-b7c6-fa7bc2f4fc62" providerId="ADAL" clId="{4B97B17F-902F-FD45-AC35-E7B399EBF9E7}" dt="2025-09-10T09:39:57.544" v="790" actId="20577"/>
          <ac:spMkLst>
            <pc:docMk/>
            <pc:sldMk cId="0" sldId="257"/>
            <ac:spMk id="10243" creationId="{D9E0EFD0-946A-466F-BB85-97DBFA97A281}"/>
          </ac:spMkLst>
        </pc:spChg>
      </pc:sldChg>
      <pc:sldChg chg="modSp mod">
        <pc:chgData name="Abbie Gee" userId="7848da5e-3782-4167-b7c6-fa7bc2f4fc62" providerId="ADAL" clId="{4B97B17F-902F-FD45-AC35-E7B399EBF9E7}" dt="2025-09-10T09:25:18.423" v="195" actId="20577"/>
        <pc:sldMkLst>
          <pc:docMk/>
          <pc:sldMk cId="0" sldId="270"/>
        </pc:sldMkLst>
        <pc:spChg chg="mod">
          <ac:chgData name="Abbie Gee" userId="7848da5e-3782-4167-b7c6-fa7bc2f4fc62" providerId="ADAL" clId="{4B97B17F-902F-FD45-AC35-E7B399EBF9E7}" dt="2025-09-10T09:25:18.423" v="195" actId="20577"/>
          <ac:spMkLst>
            <pc:docMk/>
            <pc:sldMk cId="0" sldId="270"/>
            <ac:spMk id="3" creationId="{D29C2A78-E346-78B5-E610-CA446E585FC8}"/>
          </ac:spMkLst>
        </pc:spChg>
      </pc:sldChg>
      <pc:sldChg chg="modSp mod">
        <pc:chgData name="Abbie Gee" userId="7848da5e-3782-4167-b7c6-fa7bc2f4fc62" providerId="ADAL" clId="{4B97B17F-902F-FD45-AC35-E7B399EBF9E7}" dt="2025-09-10T09:26:53.203" v="344" actId="20577"/>
        <pc:sldMkLst>
          <pc:docMk/>
          <pc:sldMk cId="0" sldId="281"/>
        </pc:sldMkLst>
        <pc:spChg chg="mod">
          <ac:chgData name="Abbie Gee" userId="7848da5e-3782-4167-b7c6-fa7bc2f4fc62" providerId="ADAL" clId="{4B97B17F-902F-FD45-AC35-E7B399EBF9E7}" dt="2025-09-10T09:26:53.203" v="344" actId="20577"/>
          <ac:spMkLst>
            <pc:docMk/>
            <pc:sldMk cId="0" sldId="281"/>
            <ac:spMk id="3" creationId="{A582A998-EFFC-79D7-5BA5-37A674495A25}"/>
          </ac:spMkLst>
        </pc:spChg>
      </pc:sldChg>
      <pc:sldChg chg="modSp mod">
        <pc:chgData name="Abbie Gee" userId="7848da5e-3782-4167-b7c6-fa7bc2f4fc62" providerId="ADAL" clId="{4B97B17F-902F-FD45-AC35-E7B399EBF9E7}" dt="2025-09-10T09:25:36.043" v="199" actId="20577"/>
        <pc:sldMkLst>
          <pc:docMk/>
          <pc:sldMk cId="0" sldId="292"/>
        </pc:sldMkLst>
        <pc:spChg chg="mod">
          <ac:chgData name="Abbie Gee" userId="7848da5e-3782-4167-b7c6-fa7bc2f4fc62" providerId="ADAL" clId="{4B97B17F-902F-FD45-AC35-E7B399EBF9E7}" dt="2025-09-10T09:25:36.043" v="199" actId="20577"/>
          <ac:spMkLst>
            <pc:docMk/>
            <pc:sldMk cId="0" sldId="292"/>
            <ac:spMk id="29699" creationId="{641C684C-A6B0-D579-98E4-9D14F90103A9}"/>
          </ac:spMkLst>
        </pc:spChg>
      </pc:sldChg>
      <pc:sldChg chg="modSp mod">
        <pc:chgData name="Abbie Gee" userId="7848da5e-3782-4167-b7c6-fa7bc2f4fc62" providerId="ADAL" clId="{4B97B17F-902F-FD45-AC35-E7B399EBF9E7}" dt="2025-09-10T09:37:37.595" v="787" actId="20577"/>
        <pc:sldMkLst>
          <pc:docMk/>
          <pc:sldMk cId="0" sldId="294"/>
        </pc:sldMkLst>
        <pc:spChg chg="mod">
          <ac:chgData name="Abbie Gee" userId="7848da5e-3782-4167-b7c6-fa7bc2f4fc62" providerId="ADAL" clId="{4B97B17F-902F-FD45-AC35-E7B399EBF9E7}" dt="2025-09-10T09:37:37.595" v="787" actId="20577"/>
          <ac:spMkLst>
            <pc:docMk/>
            <pc:sldMk cId="0" sldId="294"/>
            <ac:spMk id="39939" creationId="{078A4706-EB4C-5313-D247-B1C9BE4D1C27}"/>
          </ac:spMkLst>
        </pc:spChg>
      </pc:sldChg>
      <pc:sldChg chg="del">
        <pc:chgData name="Abbie Gee" userId="7848da5e-3782-4167-b7c6-fa7bc2f4fc62" providerId="ADAL" clId="{4B97B17F-902F-FD45-AC35-E7B399EBF9E7}" dt="2025-09-10T09:25:42.529" v="200" actId="2696"/>
        <pc:sldMkLst>
          <pc:docMk/>
          <pc:sldMk cId="0" sldId="307"/>
        </pc:sldMkLst>
      </pc:sldChg>
      <pc:sldChg chg="modSp new mod">
        <pc:chgData name="Abbie Gee" userId="7848da5e-3782-4167-b7c6-fa7bc2f4fc62" providerId="ADAL" clId="{4B97B17F-902F-FD45-AC35-E7B399EBF9E7}" dt="2025-09-10T09:36:54.069" v="684" actId="20577"/>
        <pc:sldMkLst>
          <pc:docMk/>
          <pc:sldMk cId="1866840640" sldId="307"/>
        </pc:sldMkLst>
        <pc:spChg chg="mod">
          <ac:chgData name="Abbie Gee" userId="7848da5e-3782-4167-b7c6-fa7bc2f4fc62" providerId="ADAL" clId="{4B97B17F-902F-FD45-AC35-E7B399EBF9E7}" dt="2025-09-10T09:36:52.144" v="683" actId="14100"/>
          <ac:spMkLst>
            <pc:docMk/>
            <pc:sldMk cId="1866840640" sldId="307"/>
            <ac:spMk id="2" creationId="{0750847A-51AF-E3BE-0209-A2662BF7F07B}"/>
          </ac:spMkLst>
        </pc:spChg>
        <pc:spChg chg="mod">
          <ac:chgData name="Abbie Gee" userId="7848da5e-3782-4167-b7c6-fa7bc2f4fc62" providerId="ADAL" clId="{4B97B17F-902F-FD45-AC35-E7B399EBF9E7}" dt="2025-09-10T09:36:54.069" v="684" actId="20577"/>
          <ac:spMkLst>
            <pc:docMk/>
            <pc:sldMk cId="1866840640" sldId="307"/>
            <ac:spMk id="3" creationId="{4A2FDC87-482F-6E62-A442-E6438F38CAD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09EA62-1812-DD01-2463-6C0AF345A7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199519-A285-7A33-F196-017C00D05C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466428A7-C5CE-1743-A4BB-A585411B558D}" type="datetimeFigureOut">
              <a:rPr lang="en-GB"/>
              <a:pPr>
                <a:defRPr/>
              </a:pPr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2F5C1A-32E0-7689-A23C-60FCE18334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EC04CC-6FC5-3AFE-F207-376CD07044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DF2B7F8-37B1-8645-B653-E08B440B0A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035B372-E553-7A5C-C64D-F0DFD4F8F8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A0E8F92-D2E6-F4D0-A897-AA006C35C26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3BA5EA7F-F1C1-BB79-9277-475D76BD9F5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61DD2A22-BBB1-7F16-B407-D6359CB2F55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AB5AFA0C-0EC9-9D7C-5CF8-00766CC1F0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F48A2A1C-A73E-EFDA-87AF-6916AC18AA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C6849DD-3477-1344-96C8-A7385C97DD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9F53D48-7ACA-94D9-3C17-552409A23D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19F9416C-6B78-2EAE-AF01-5501B895E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D7804A94-B9BD-3155-5170-908939D6E2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D3E6AB-E26C-0444-ABAF-66152F59267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648BCE99-1986-AAEE-F2ED-8C618DFC11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761510E8-0320-B033-0FD3-3B641835A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EE02361F-2785-BCF5-BC6F-9160682A9D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701435-C466-A94E-9358-2062DA203A23}" type="slidenum">
              <a:rPr lang="en-GB" altLang="en-US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68D78B6-CE96-F059-6D0A-B9E6AB41DB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1C0ECA3-2D1B-1546-26A6-8C2971E57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8373B2F2-CDDE-F924-A6D6-A6E1692A7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04BB65-F62E-1342-BD1B-A150641360E0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F19C91E-02EA-0DC6-6DC3-74D8F69BE3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0359991-956D-773F-EFDC-BB9BA8A4D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DAA50E55-483D-86B5-CF74-D28A25F861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36047B-AECE-3C44-B952-370A09AB25B7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3FA46E87-BDF5-FEFF-5944-D500FA7087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138985E9-9F15-8549-C793-BE4C515028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Explain reward system:</a:t>
            </a:r>
          </a:p>
          <a:p>
            <a:pPr marL="171450" indent="-171450">
              <a:buFontTx/>
              <a:buChar char="-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Last day of HT2, HT4, HT6 children in the winning houses will have a reward party on the last day of term.</a:t>
            </a:r>
          </a:p>
          <a:p>
            <a:pPr marL="171450" indent="-171450">
              <a:buFontTx/>
              <a:buChar char="-"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Merits, sports competitions and reading challenges will add to the totals.</a:t>
            </a:r>
          </a:p>
          <a:p>
            <a:pPr marL="171450" indent="-171450">
              <a:buFontTx/>
              <a:buChar char="-"/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Sanctions:</a:t>
            </a:r>
          </a:p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S1 - </a:t>
            </a:r>
            <a:r>
              <a:rPr lang="en-GB" dirty="0"/>
              <a:t>Name written on the board with 5 marks next to it. 5 minutes of break are gone. These marks can be earned back. </a:t>
            </a:r>
          </a:p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S2 - </a:t>
            </a:r>
            <a:r>
              <a:rPr lang="en-GB" dirty="0"/>
              <a:t>You will be sent to the parallel class for 10 minutes. For example 4C will go to 4G. Break time is lost. </a:t>
            </a:r>
          </a:p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S3 - </a:t>
            </a:r>
            <a:r>
              <a:rPr lang="en-GB" dirty="0"/>
              <a:t>You will be sent to another class for 1 hour.  Break time is missed and your parents will be spoken to. </a:t>
            </a:r>
          </a:p>
          <a:p>
            <a:pPr>
              <a:defRPr/>
            </a:pPr>
            <a:r>
              <a:rPr lang="en-GB" altLang="en-US" dirty="0"/>
              <a:t>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4 - </a:t>
            </a:r>
            <a:r>
              <a:rPr lang="en-GB" dirty="0"/>
              <a:t>You will be  excluded for 3 hours. Mrs. Mather will be informed. Parents will be spoken to and your behaviour will be closely monitored. </a:t>
            </a:r>
          </a:p>
          <a:p>
            <a:pPr>
              <a:defRPr/>
            </a:pPr>
            <a:r>
              <a:rPr lang="en-GB" dirty="0"/>
              <a:t> </a:t>
            </a:r>
          </a:p>
          <a:p>
            <a:pPr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0DAFB317-5B53-69A9-031E-C3AE529BA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26A1B3-35D0-9D4E-A202-28DEBD5B4ADD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A89A8D05-6A6F-288F-C15F-14FC6A451C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ED3ADE5C-34F3-8D6D-8F62-84F9FF4F5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65890CB-5683-5E9E-CB87-B04C0DA9E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076466D-C2EF-5A4B-849E-449AF613603D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F319179D-D3C2-0771-D574-AF64AF245A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0141D152-4CA2-40C0-F6ED-5A23471A8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6D3F5601-87F9-ED73-AC18-DFA39658BB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B1EE9E4-87C3-1C4D-8E4C-6A6D3D394C40}" type="slidenum">
              <a:rPr lang="en-GB" altLang="en-US">
                <a:latin typeface="Arial" panose="020B0604020202020204" pitchFamily="34" charset="0"/>
              </a:rPr>
              <a:pPr/>
              <a:t>7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FA73C268-39C5-CFF0-B120-CCE5D66A7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3C488864-3E84-741F-23E1-844A83512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CF6AA2AF-D786-9068-BF0B-96CDE2546D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6B55C57-CDC1-7C4C-A246-FBE1F474713E}" type="slidenum">
              <a:rPr lang="en-GB" altLang="en-US">
                <a:latin typeface="Arial" panose="020B0604020202020204" pitchFamily="34" charset="0"/>
              </a:rPr>
              <a:pPr/>
              <a:t>8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B55E4BAF-49D5-1848-D129-63B0AA5343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46CA8A55-60BB-DC2A-92C2-88144EC3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Include any residential visits that children will be going on throughout the year. </a:t>
            </a: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185BF9E-224D-4E77-AF19-59CC3EBD91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453311-CEE1-1C45-BCFB-E2DCF55F055C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33184E9A-C094-2A00-8D07-89685B059B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6104BA4B-5561-DA76-1C34-166170B0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KS2 SATs</a:t>
            </a:r>
          </a:p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Y4 times table check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60808A3E-3E08-54D3-767B-76ADFEDFE0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8ADDDB05-CE53-BB4C-BB50-2AFD7854C4E6}" type="slidenum">
              <a:rPr lang="en-GB" altLang="en-US">
                <a:latin typeface="Arial" panose="020B0604020202020204" pitchFamily="34" charset="0"/>
              </a:rPr>
              <a:pPr/>
              <a:t>10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TitleSD.png">
            <a:extLst>
              <a:ext uri="{FF2B5EF4-FFF2-40B4-BE49-F238E27FC236}">
                <a16:creationId xmlns:a16="http://schemas.microsoft.com/office/drawing/2014/main" id="{DB16EA4B-5B85-5F1E-6AB9-D6931F816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397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/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DD339F0-F43A-C127-7E98-955A184583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51638" y="5870575"/>
            <a:ext cx="1212850" cy="377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C99115B-CA9E-DDFC-218C-F22CE5D9E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43200" y="5870575"/>
            <a:ext cx="3932238" cy="3778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D13F7-BD7D-4821-FD3A-52BB3B4B9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40688" y="5870575"/>
            <a:ext cx="417512" cy="3778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667933-8A81-014F-B3F5-D8A5CCC621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14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elestia-R1---OverlayContentSD.png">
            <a:extLst>
              <a:ext uri="{FF2B5EF4-FFF2-40B4-BE49-F238E27FC236}">
                <a16:creationId xmlns:a16="http://schemas.microsoft.com/office/drawing/2014/main" id="{DCB3B2B2-046F-706D-CB80-4C33875832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>
              <a:defRPr lang="en-US" sz="16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F04EC2E-3C25-4E20-5D65-E0A195A19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D57A035-2C28-D513-4209-C8F040E4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8A92655-330D-1852-96F3-3C91CFA9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9A8B23-51D9-794D-BA15-9A8E10E8B8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102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142D918D-0351-13CC-AC4C-6057C393F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0AF464-5A30-AAA0-0716-4556F464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6813DF5-0FB4-6E7F-D845-506DB18C7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C093D6-791C-CCE7-525D-63C15A12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222FB7-E058-E340-ADDE-3FDF711105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313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4E6D5AD9-58AC-B4A9-AA9C-7C1C7180C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921D99-81FE-4473-D62B-9DB8823546A3}"/>
              </a:ext>
            </a:extLst>
          </p:cNvPr>
          <p:cNvSpPr txBox="1"/>
          <p:nvPr/>
        </p:nvSpPr>
        <p:spPr>
          <a:xfrm>
            <a:off x="422275" y="717550"/>
            <a:ext cx="457200" cy="585788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71DB44-3A07-8849-CF91-B39136CF6EA4}"/>
              </a:ext>
            </a:extLst>
          </p:cNvPr>
          <p:cNvSpPr txBox="1"/>
          <p:nvPr/>
        </p:nvSpPr>
        <p:spPr>
          <a:xfrm>
            <a:off x="7735888" y="2751138"/>
            <a:ext cx="4572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/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CBFA7D0-4D87-A493-B854-48F97C9EE2E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25B99D-4F27-D391-D0CF-9A10F2AF570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92B1A5A-4478-39AF-DA9B-CADFE9A8E88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B95902-B260-8C4E-AB00-652DB6C772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977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C1143587-723C-B052-EC0C-02D8342926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/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CE9A74-65C7-87C7-107C-CDDA5881B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5BA9063-54E3-D21D-C985-84E7DEA42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A548F2-A9F8-C8E0-35DB-50EC9B5E3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024216-BB0B-AC4F-BD3B-5371B5BB7C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519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68C37947-F570-6FF8-14D1-1114E2438E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A6AB70-C1BE-70BF-04C4-999E401B6E99}"/>
              </a:ext>
            </a:extLst>
          </p:cNvPr>
          <p:cNvSpPr txBox="1"/>
          <p:nvPr/>
        </p:nvSpPr>
        <p:spPr>
          <a:xfrm>
            <a:off x="422275" y="717550"/>
            <a:ext cx="457200" cy="585788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97C862-F10A-CEDB-72C0-1D32722D146C}"/>
              </a:ext>
            </a:extLst>
          </p:cNvPr>
          <p:cNvSpPr txBox="1"/>
          <p:nvPr/>
        </p:nvSpPr>
        <p:spPr>
          <a:xfrm>
            <a:off x="7735888" y="2751138"/>
            <a:ext cx="4572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/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BD70050-A99A-B217-4665-0A0D9B2CE51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ADF00F-7691-E220-DBF3-A01A697D92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9C9DD0-792C-9036-56DC-E09370B995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AF14D7-29EE-554E-A791-E108700675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8453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8D109900-E8BC-0FBA-D6A6-9D419EAC1B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/>
          <a:lstStyle>
            <a:lvl1pPr>
              <a:defRPr lang="en-US" sz="2800" b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14802B-A81A-36F3-A5B9-B91ACE9453A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662638-868C-D789-D740-D2B55B81F57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7592F1-BB27-F9B1-DBE7-717C4FEBA33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AA5D68-EC2E-FB4D-9047-90685AA78E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025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elestia-R1---OverlayContentSD.png">
            <a:extLst>
              <a:ext uri="{FF2B5EF4-FFF2-40B4-BE49-F238E27FC236}">
                <a16:creationId xmlns:a16="http://schemas.microsoft.com/office/drawing/2014/main" id="{D4094981-2207-5D49-E17D-038E2CEE6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C5AA0-8FA2-53C5-3C40-F9982E84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E9C2-63BA-1794-2BA9-C6B98FD92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6A846-651C-7DF0-5D0A-58106328F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A9127-E428-C145-A5D4-EB751F2858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072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E511FCF4-3CD9-6A73-101A-CE578940D1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20B237-AD3E-3C53-5522-1B4FC917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065F1EA-5D63-5E4C-204F-7DCADF21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A7EF65-1917-849B-B554-23927C2C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88533-F2E9-3C4D-80C5-4FF90FDF88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011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D05BBB90-C8EF-0EF5-7CCA-1ED6C3CCF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363787-786F-B741-BCF1-8D6E76254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B790E6-7226-4C83-C955-89F1A3D0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3B647D-F1BE-30E2-AA79-159DBDDF7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F122DE-E1CF-224F-870C-4B13213F15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257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elestia-R1---OverlayContentSD.png">
            <a:extLst>
              <a:ext uri="{FF2B5EF4-FFF2-40B4-BE49-F238E27FC236}">
                <a16:creationId xmlns:a16="http://schemas.microsoft.com/office/drawing/2014/main" id="{EA211FE7-4E65-DB6C-E068-776FAA788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/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F72A35-C8C7-B0E4-C394-287C92BF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BDB2B6-165D-C109-824F-8574A9CA8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DF0862-77F7-1555-D68C-18AFFABD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CAD226-2675-EE43-A6A1-D254C1BDC3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47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elestia-R1---OverlayContentSD.png">
            <a:extLst>
              <a:ext uri="{FF2B5EF4-FFF2-40B4-BE49-F238E27FC236}">
                <a16:creationId xmlns:a16="http://schemas.microsoft.com/office/drawing/2014/main" id="{E46BCCB3-A194-6A93-E8FF-566BC23C2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2F174DE3-F01A-542A-AB10-FD85A37E0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802E4D6C-149E-C3DB-B97E-DD46C243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89F1791-0778-82E8-FB0C-3B4971463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DC471B-4086-B544-BD9D-E5E3DC45D30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719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elestia-R1---OverlayContentSD.png">
            <a:extLst>
              <a:ext uri="{FF2B5EF4-FFF2-40B4-BE49-F238E27FC236}">
                <a16:creationId xmlns:a16="http://schemas.microsoft.com/office/drawing/2014/main" id="{FF8666DC-A99C-1858-5DF3-89AEFEA74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9EA37AB6-4015-F264-195A-AB7A64D8F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4A2B4459-4162-7FE9-0B1E-C783C634C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A1D27F8-DF88-D191-FD3D-B7F782C86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CB65F0-F828-3045-BFA9-CB91E6495F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602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elestia-R1---OverlayContentSD.png">
            <a:extLst>
              <a:ext uri="{FF2B5EF4-FFF2-40B4-BE49-F238E27FC236}">
                <a16:creationId xmlns:a16="http://schemas.microsoft.com/office/drawing/2014/main" id="{D99246A2-23E3-EB1C-71AF-0A107B302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78E3EAFB-1F62-B83D-8EE4-F0AB0E668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6E1FAC6-DA6B-B37A-8425-9B8127EBB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024F2B1-94B5-FE4B-075D-8E0DED8A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10AAE-DAD3-2241-8B67-BF7981553D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613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elestia-R1---OverlayContentSD.png">
            <a:extLst>
              <a:ext uri="{FF2B5EF4-FFF2-40B4-BE49-F238E27FC236}">
                <a16:creationId xmlns:a16="http://schemas.microsoft.com/office/drawing/2014/main" id="{4F277EC0-5260-E136-8A39-38729BFAE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A109512-ADE0-4EC4-058D-07130F7F6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1F382AF-3819-5746-3103-9071EAE17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9B61EF3-0243-F2F2-1A27-D95B974F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728914-A304-D649-84D0-8ED4B4693C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444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elestia-R1---OverlayContentSD.png">
            <a:extLst>
              <a:ext uri="{FF2B5EF4-FFF2-40B4-BE49-F238E27FC236}">
                <a16:creationId xmlns:a16="http://schemas.microsoft.com/office/drawing/2014/main" id="{FD6F1C5C-5347-E15C-6889-5973C2794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F9D1C67-AA59-ACA3-D7F9-52D09E05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8DB3C4E-AB24-482A-818A-DF6AA915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AE5D792-C8C6-C697-B9D8-49371E2E0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AD053D-0F9F-CC4B-91A0-F2F5CE39C8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815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Celestia-R1---OverlayContentSD.png">
            <a:extLst>
              <a:ext uri="{FF2B5EF4-FFF2-40B4-BE49-F238E27FC236}">
                <a16:creationId xmlns:a16="http://schemas.microsoft.com/office/drawing/2014/main" id="{2657997E-C668-A113-8968-3D07ABF562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0"/>
            <a:ext cx="9118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>
              <a:defRPr lang="en-US" sz="1600" dirty="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ED15C7-5CFE-3473-6314-B78D1CD8D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AD83A-AA22-BDAF-235B-E01E1558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975AF-26FD-50EF-7448-934BD5EC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E67596-EE38-E947-80D5-74FE93343B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78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036C40-198A-B2A4-62BB-52D90DF1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7772400" cy="145573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CEEFC3A-603D-4116-D646-2A33B6D12C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2141538"/>
            <a:ext cx="7772400" cy="364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31E26-D2FB-9DE1-9BD1-A1601849B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23038" y="5870575"/>
            <a:ext cx="121285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4CF76-04E1-07F7-0A14-60842A0A9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5870575"/>
            <a:ext cx="5989638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F2489-1973-3E20-E5E1-5E5B602F3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88" y="5870575"/>
            <a:ext cx="417512" cy="3778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46A2DC-9CEB-8D46-885F-EC52311509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  <p:sldLayoutId id="2147484379" r:id="rId12"/>
    <p:sldLayoutId id="2147484380" r:id="rId13"/>
    <p:sldLayoutId id="2147484381" r:id="rId14"/>
    <p:sldLayoutId id="2147484382" r:id="rId15"/>
    <p:sldLayoutId id="2147484383" r:id="rId16"/>
    <p:sldLayoutId id="2147484384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0"/>
        </a:spcBef>
        <a:spcAft>
          <a:spcPts val="10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corbettmaths.com/" TargetMode="External"/><Relationship Id="rId3" Type="http://schemas.openxmlformats.org/officeDocument/2006/relationships/hyperlink" Target="https://www.satspapers.org.uk/Page.aspx?TId=5" TargetMode="External"/><Relationship Id="rId7" Type="http://schemas.openxmlformats.org/officeDocument/2006/relationships/hyperlink" Target="https://www.thenational.academy/pupils" TargetMode="External"/><Relationship Id="rId12" Type="http://schemas.openxmlformats.org/officeDocument/2006/relationships/hyperlink" Target="https://www.educationquizzes.com/ks2/maths/" TargetMode="External"/><Relationship Id="rId2" Type="http://schemas.openxmlformats.org/officeDocument/2006/relationships/hyperlink" Target="https://play.ttrockstar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orethanascore.org.uk/sats-quiz/" TargetMode="External"/><Relationship Id="rId11" Type="http://schemas.openxmlformats.org/officeDocument/2006/relationships/hyperlink" Target="https://wordwall.net/resource/9913005/english/punctuation-game" TargetMode="External"/><Relationship Id="rId5" Type="http://schemas.openxmlformats.org/officeDocument/2006/relationships/hyperlink" Target="https://www.sats-papers.co.uk/sats-quiz/" TargetMode="External"/><Relationship Id="rId10" Type="http://schemas.openxmlformats.org/officeDocument/2006/relationships/hyperlink" Target="https://spellingframe.co.uk/" TargetMode="External"/><Relationship Id="rId4" Type="http://schemas.openxmlformats.org/officeDocument/2006/relationships/hyperlink" Target="https://www.cgpbooks.co.uk/resources/ks2-sats-online-10-minute-tests" TargetMode="External"/><Relationship Id="rId9" Type="http://schemas.openxmlformats.org/officeDocument/2006/relationships/hyperlink" Target="https://www.sats-papers.co.uk/ks2-sats-paper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1CD6EDAB-CF01-6C02-C0E1-6D529C2C607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3716338"/>
            <a:ext cx="7321550" cy="1801812"/>
          </a:xfrm>
        </p:spPr>
        <p:txBody>
          <a:bodyPr rtlCol="0"/>
          <a:lstStyle/>
          <a:p>
            <a:pPr algn="ctr" eaLnBrk="1" fontAlgn="auto" hangingPunct="1">
              <a:spcBef>
                <a:spcPts val="0"/>
              </a:spcBef>
              <a:buFont typeface="Arial"/>
              <a:buNone/>
              <a:defRPr/>
            </a:pPr>
            <a:r>
              <a:rPr lang="en-GB" dirty="0"/>
              <a:t>Parent Presentation </a:t>
            </a:r>
          </a:p>
          <a:p>
            <a:pPr algn="ctr" eaLnBrk="1" fontAlgn="auto" hangingPunct="1">
              <a:spcBef>
                <a:spcPts val="0"/>
              </a:spcBef>
              <a:buFont typeface="Arial"/>
              <a:buNone/>
              <a:defRPr/>
            </a:pPr>
            <a:r>
              <a:rPr lang="en-GB" sz="4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Lucida Handwriting" pitchFamily="66" charset="0"/>
              </a:rPr>
              <a:t>Welcome to Year 5</a:t>
            </a:r>
          </a:p>
        </p:txBody>
      </p:sp>
      <p:pic>
        <p:nvPicPr>
          <p:cNvPr id="21507" name="Picture 1">
            <a:extLst>
              <a:ext uri="{FF2B5EF4-FFF2-40B4-BE49-F238E27FC236}">
                <a16:creationId xmlns:a16="http://schemas.microsoft.com/office/drawing/2014/main" id="{BE582C0D-DF23-3AA6-B987-FCBAB5C772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13" y="1052513"/>
            <a:ext cx="2376487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C9DE2-67B7-A584-8BEA-235FFE63A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488" y="125413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Statutory Assessments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078A4706-EB4C-5313-D247-B1C9BE4D1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557338"/>
            <a:ext cx="7772400" cy="3648075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There is no statutory assessments in year 5 however it is a crucial year to prepare the children for their SATs </a:t>
            </a:r>
          </a:p>
          <a:p>
            <a:pPr eaLnBrk="1" hangingPunct="1"/>
            <a:r>
              <a:rPr lang="en-US" altLang="en-US" sz="2400" dirty="0"/>
              <a:t>On the next slide I have attached lots of useful links to help children prepare for their SATs practice for year 6  </a:t>
            </a:r>
          </a:p>
          <a:p>
            <a:pPr eaLnBrk="1" hangingPunct="1"/>
            <a:r>
              <a:rPr lang="en-US" altLang="en-US" sz="2400" dirty="0"/>
              <a:t>Continuation of TT Rockstars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0847A-51AF-E3BE-0209-A2662BF7F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7772400" cy="1307232"/>
          </a:xfrm>
        </p:spPr>
        <p:txBody>
          <a:bodyPr/>
          <a:lstStyle/>
          <a:p>
            <a:r>
              <a:rPr lang="en-US" dirty="0"/>
              <a:t>Useful links for SATs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FDC87-482F-6E62-A442-E6438F38C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1538"/>
            <a:ext cx="7772400" cy="4383806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https://play.ttrockstars.com/</a:t>
            </a:r>
            <a:endParaRPr lang="en-US" dirty="0"/>
          </a:p>
          <a:p>
            <a:r>
              <a:rPr lang="en-US" dirty="0">
                <a:hlinkClick r:id="rId3"/>
              </a:rPr>
              <a:t>https://www.satspapers.org.uk/Page.aspx?TId=5</a:t>
            </a:r>
            <a:endParaRPr lang="en-US" dirty="0"/>
          </a:p>
          <a:p>
            <a:r>
              <a:rPr lang="en-US" dirty="0">
                <a:hlinkClick r:id="rId4"/>
              </a:rPr>
              <a:t>https://www.cgpbooks.co.uk/resources/ks2-sats-online-10-minute-tests</a:t>
            </a:r>
            <a:endParaRPr lang="en-US" dirty="0"/>
          </a:p>
          <a:p>
            <a:r>
              <a:rPr lang="en-US" dirty="0">
                <a:hlinkClick r:id="rId5"/>
              </a:rPr>
              <a:t>https://www.sats-papers.co.uk/sats-quiz/</a:t>
            </a:r>
            <a:endParaRPr lang="en-US" dirty="0"/>
          </a:p>
          <a:p>
            <a:r>
              <a:rPr lang="en-US" dirty="0">
                <a:hlinkClick r:id="rId6"/>
              </a:rPr>
              <a:t>https://www.morethanascore.org.uk/sats-quiz/</a:t>
            </a:r>
            <a:endParaRPr lang="en-US" dirty="0"/>
          </a:p>
          <a:p>
            <a:r>
              <a:rPr lang="en-US" dirty="0">
                <a:hlinkClick r:id="rId7"/>
              </a:rPr>
              <a:t>https://www.thenational.academy/pupils</a:t>
            </a:r>
            <a:endParaRPr lang="en-US" dirty="0"/>
          </a:p>
          <a:p>
            <a:r>
              <a:rPr lang="en-US" dirty="0">
                <a:hlinkClick r:id="rId8"/>
              </a:rPr>
              <a:t>https://corbettmaths.com/</a:t>
            </a:r>
            <a:endParaRPr lang="en-US" dirty="0"/>
          </a:p>
          <a:p>
            <a:r>
              <a:rPr lang="en-US" dirty="0">
                <a:hlinkClick r:id="rId9"/>
              </a:rPr>
              <a:t>https://www.sats-papers.co.uk/ks2-sats-papers/</a:t>
            </a:r>
            <a:endParaRPr lang="en-US" dirty="0"/>
          </a:p>
          <a:p>
            <a:r>
              <a:rPr lang="en-US" dirty="0">
                <a:hlinkClick r:id="rId10"/>
              </a:rPr>
              <a:t>https://spellingframe.co.uk/</a:t>
            </a:r>
            <a:endParaRPr lang="en-US" dirty="0"/>
          </a:p>
          <a:p>
            <a:r>
              <a:rPr lang="en-US" dirty="0">
                <a:hlinkClick r:id="rId11"/>
              </a:rPr>
              <a:t>https://wordwall.net/resource/9913005/english/punctuation-game</a:t>
            </a:r>
            <a:endParaRPr lang="en-US" dirty="0"/>
          </a:p>
          <a:p>
            <a:r>
              <a:rPr lang="en-US" dirty="0">
                <a:hlinkClick r:id="rId12"/>
              </a:rPr>
              <a:t>https://www.educationquizzes.com/ks2/maths/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40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4F136-33BA-9FC1-AB6B-75BC744D4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Any Questions</a:t>
            </a:r>
          </a:p>
        </p:txBody>
      </p:sp>
      <p:pic>
        <p:nvPicPr>
          <p:cNvPr id="41987" name="Picture 3">
            <a:extLst>
              <a:ext uri="{FF2B5EF4-FFF2-40B4-BE49-F238E27FC236}">
                <a16:creationId xmlns:a16="http://schemas.microsoft.com/office/drawing/2014/main" id="{842F8084-C493-E571-37BF-7930D7F9B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238" y="2073275"/>
            <a:ext cx="4632325" cy="371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C98ADB4-A65E-D4AE-4A22-C913AEEB8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409575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Welcome to Year 5 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9E0EFD0-946A-466F-BB85-97DBFA97A2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125538"/>
            <a:ext cx="8137525" cy="554355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44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Teacher</a:t>
            </a: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3600" dirty="0"/>
              <a:t>Miss Gee </a:t>
            </a: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40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Support</a:t>
            </a: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3600" dirty="0"/>
              <a:t>Mrs Forshaw</a:t>
            </a: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GB" dirty="0">
              <a:solidFill>
                <a:srgbClr val="FFC000"/>
              </a:solidFill>
            </a:endParaRP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PPA/ECT: </a:t>
            </a:r>
          </a:p>
          <a:p>
            <a:pPr algn="ctr"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400" dirty="0"/>
              <a:t>Tuesday All morning and 1 hour in the afternoon: Mrs Forshaw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2AD65-D833-6647-4BDF-151B93724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125413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C2A78-E346-78B5-E610-CA446E585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268413"/>
            <a:ext cx="8569325" cy="4906962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Classroom doors open at 8.50am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Pick up time is from the classroom door at 3.20pm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should all wear full school uniform, no trainers as school shoes and ensure that they bring their school bag and reading diaries everyday. 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the majority of PE sessions will be outdoors, children will need Navy or black tracksuit bottoms and a jumper as well as their purple or black PE shorts – </a:t>
            </a:r>
            <a:r>
              <a:rPr lang="en-GB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children need to come into school wearing their PE kit on PE days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PE days will be on a Monday- Children to come in PE Kit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 up to Class Dojo for updates and to message us.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E591-7A4A-9979-BB80-99BC1FCC3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188913"/>
            <a:ext cx="7772400" cy="145573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Class Rules, Rewards and Behaviour Policy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C99F6DB7-1194-C78F-99C1-C64D2CF41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188" y="1268413"/>
            <a:ext cx="7772400" cy="4176712"/>
          </a:xfrm>
        </p:spPr>
        <p:txBody>
          <a:bodyPr/>
          <a:lstStyle/>
          <a:p>
            <a:pPr eaLnBrk="1" hangingPunct="1"/>
            <a:r>
              <a:rPr lang="en-GB" altLang="en-US" sz="2400" dirty="0"/>
              <a:t>School/class rules and behaviours agreed with the children on the first day</a:t>
            </a:r>
          </a:p>
          <a:p>
            <a:pPr eaLnBrk="1" hangingPunct="1"/>
            <a:r>
              <a:rPr lang="en-GB" altLang="en-US" sz="2400" dirty="0"/>
              <a:t>Dojo – weekly rewards given</a:t>
            </a:r>
          </a:p>
          <a:p>
            <a:pPr eaLnBrk="1" hangingPunct="1"/>
            <a:r>
              <a:rPr lang="en-GB" altLang="en-US" sz="2400" dirty="0"/>
              <a:t>Certificates available – Always club &amp; Learner of the Week (parents can attend – check your emails on Thursday evening)</a:t>
            </a:r>
          </a:p>
          <a:p>
            <a:pPr eaLnBrk="1" hangingPunct="1"/>
            <a:r>
              <a:rPr lang="en-GB" altLang="en-US" sz="2400" dirty="0"/>
              <a:t>Positive attitude in classrooms and around school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11EDF-AC95-4EA2-8750-98C80B8A5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15888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Routines 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641C684C-A6B0-D579-98E4-9D14F9010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260475"/>
            <a:ext cx="8642350" cy="4906963"/>
          </a:xfrm>
        </p:spPr>
        <p:txBody>
          <a:bodyPr/>
          <a:lstStyle/>
          <a:p>
            <a:pPr eaLnBrk="1" hangingPunct="1"/>
            <a:r>
              <a:rPr lang="en-GB" altLang="en-US" sz="2400" dirty="0"/>
              <a:t>Playtime in the morning is at 10.30am </a:t>
            </a:r>
          </a:p>
          <a:p>
            <a:pPr eaLnBrk="1" hangingPunct="1"/>
            <a:r>
              <a:rPr lang="en-GB" altLang="en-US" sz="2400" dirty="0"/>
              <a:t>Lunch time for Y5 will be from 12.30 to 1.15pm</a:t>
            </a:r>
          </a:p>
          <a:p>
            <a:pPr eaLnBrk="1" hangingPunct="1"/>
            <a:r>
              <a:rPr lang="en-GB" altLang="en-US" sz="2400" dirty="0"/>
              <a:t>Please ensure you inform the class teacher/ office if your child is being collected by someone else. We are unable to release your child to another adult without this communication. </a:t>
            </a:r>
          </a:p>
          <a:p>
            <a:pPr eaLnBrk="1" hangingPunct="1"/>
            <a:r>
              <a:rPr lang="en-GB" altLang="en-US" sz="2400" dirty="0"/>
              <a:t>The children need a water bottle, lunch, reading book every day. Children who are in Y5 and bringing a packed lunch, must put their packed lunch on the trolley when they come in. Children can also bring in snack for breaktime or order school snack.</a:t>
            </a:r>
          </a:p>
          <a:p>
            <a:pPr eaLnBrk="1" hangingPunct="1"/>
            <a:r>
              <a:rPr lang="en-GB" altLang="en-US" sz="2400" dirty="0"/>
              <a:t>Prescribed medicines to be taken to the office.</a:t>
            </a:r>
          </a:p>
          <a:p>
            <a:pPr eaLnBrk="1" hangingPunct="1"/>
            <a:r>
              <a:rPr lang="en-GB" altLang="en-US" sz="2400" dirty="0"/>
              <a:t>If your child is ill, you must communicate this to the school office – you can leave a voicemail message. 01925634967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DCF1-68F0-9EC4-1699-A5F895BC9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260350"/>
            <a:ext cx="7772400" cy="14573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Reading Books/Online Books 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46AED93-77C3-4CA4-9113-B449329C7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913" y="1717675"/>
            <a:ext cx="8143875" cy="4114800"/>
          </a:xfrm>
        </p:spPr>
        <p:txBody>
          <a:bodyPr/>
          <a:lstStyle/>
          <a:p>
            <a:pPr eaLnBrk="1" hangingPunct="1"/>
            <a:r>
              <a:rPr lang="en-GB" altLang="en-US" sz="2400"/>
              <a:t>Children have the opportunity to read </a:t>
            </a:r>
            <a:r>
              <a:rPr lang="en-GB" altLang="en-US" sz="2400" b="1"/>
              <a:t>every day </a:t>
            </a:r>
            <a:r>
              <a:rPr lang="en-GB" altLang="en-US" sz="2400"/>
              <a:t>in school.</a:t>
            </a:r>
          </a:p>
          <a:p>
            <a:pPr eaLnBrk="1" hangingPunct="1"/>
            <a:r>
              <a:rPr lang="en-GB" altLang="en-US" sz="2400"/>
              <a:t>They should all have a reading book which they bring in each day and take home each evening (this will be kept with their belongings at all times and not shared with others)</a:t>
            </a:r>
          </a:p>
          <a:p>
            <a:pPr eaLnBrk="1" hangingPunct="1"/>
            <a:r>
              <a:rPr lang="en-GB" altLang="en-US" sz="2400"/>
              <a:t>All children are expected to read for </a:t>
            </a:r>
            <a:r>
              <a:rPr lang="en-GB" altLang="en-US" sz="2400" b="1"/>
              <a:t>20 minutes at home</a:t>
            </a:r>
            <a:r>
              <a:rPr lang="en-GB" altLang="en-US" sz="2400"/>
              <a:t>, at least 3 times per week– shared and/or independently.</a:t>
            </a:r>
          </a:p>
          <a:p>
            <a:pPr eaLnBrk="1" hangingPunct="1"/>
            <a:r>
              <a:rPr lang="en-GB" altLang="en-US" sz="2400"/>
              <a:t>Children have reading time built into the school day as well. We have some shared spaces around school and in the classroom where children can read.</a:t>
            </a:r>
          </a:p>
          <a:p>
            <a:pPr eaLnBrk="1" hangingPunct="1"/>
            <a:r>
              <a:rPr lang="en-GB" altLang="en-US" sz="2400"/>
              <a:t>Children have been assessed to make sure they have the most appropriate book band. We have class libraries and shared Key stage library spaces.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ADB1-7CD4-F05D-7E1D-0138BCAC1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88900"/>
            <a:ext cx="8610600" cy="9636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importance of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4C296-9B2C-41B7-FE75-D8898EE66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788" y="1052513"/>
            <a:ext cx="8480425" cy="5184775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Results from the world’s largest study of school-aged reading habits showed that children who make more than expected progress in reading, meeting and/or exceeding their age expectation, read for an extra 6 minutes per day, compared to their peers. An extra 6 minutes per day equates to 2190 extra minutes per year = an extra 36.5 hours per year. That’s 255.5 hours in total throughout primary school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Studies suggest that from age 6, children no longer gain new vocabulary from adults, but rather from the vocabulary they are exposed to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Children who read books often gain </a:t>
            </a:r>
            <a:r>
              <a:rPr lang="en-GB" sz="19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higher results in maths, vocabulary and spelling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Studies have found that reading for pleasure </a:t>
            </a:r>
            <a:r>
              <a:rPr lang="en-GB" sz="19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enhances empathy, understanding of the self, and the ability to understand one's own and others' identities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Studies have shown that those who read for pleasure have higher levels </a:t>
            </a:r>
            <a:r>
              <a:rPr lang="en-GB" sz="19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of self-esteem and a greater ability to cope with difficult situations</a:t>
            </a:r>
            <a:r>
              <a:rPr lang="en-GB" sz="1900" dirty="0">
                <a:solidFill>
                  <a:srgbClr val="FFFF00"/>
                </a:solidFill>
              </a:rPr>
              <a:t> </a:t>
            </a:r>
          </a:p>
          <a:p>
            <a:pPr eaLnBrk="1" fontAlgn="auto" hangingPunct="1">
              <a:spcBef>
                <a:spcPts val="0"/>
              </a:spcBef>
              <a:buFont typeface="Arial"/>
              <a:buChar char="•"/>
              <a:defRPr/>
            </a:pPr>
            <a:r>
              <a:rPr lang="en-GB" sz="1900" dirty="0"/>
              <a:t>Children who enjoy reading are </a:t>
            </a:r>
            <a:r>
              <a:rPr lang="en-GB" sz="19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three times more likely to have good mental wellbeing </a:t>
            </a:r>
            <a:r>
              <a:rPr lang="en-GB" sz="1900" dirty="0"/>
              <a:t>than children who don’t enjoy it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165C5-E9E5-B022-3198-96DF9E625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581025"/>
            <a:ext cx="8359775" cy="1552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Fostering a pleasure for reading – it all adds up!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3F675579-D319-BC60-7667-1B0AA6479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8001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GB" altLang="en-US"/>
              <a:t>If you read a new book every week…</a:t>
            </a:r>
          </a:p>
        </p:txBody>
      </p:sp>
      <p:pic>
        <p:nvPicPr>
          <p:cNvPr id="35844" name="Picture 2" descr="Image result for stack of books">
            <a:extLst>
              <a:ext uri="{FF2B5EF4-FFF2-40B4-BE49-F238E27FC236}">
                <a16:creationId xmlns:a16="http://schemas.microsoft.com/office/drawing/2014/main" id="{AF63927F-704D-6BC0-EE3F-DAE71C231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3929063"/>
            <a:ext cx="939800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Box 3">
            <a:extLst>
              <a:ext uri="{FF2B5EF4-FFF2-40B4-BE49-F238E27FC236}">
                <a16:creationId xmlns:a16="http://schemas.microsoft.com/office/drawing/2014/main" id="{73EFCA11-9C1F-05A3-8C36-8C35D9F0C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924175"/>
            <a:ext cx="2374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>
                <a:latin typeface="Tahoma" panose="020B0604030504040204" pitchFamily="34" charset="0"/>
              </a:rPr>
              <a:t>By the time a child starts school aged 4</a:t>
            </a:r>
          </a:p>
        </p:txBody>
      </p:sp>
      <p:sp>
        <p:nvSpPr>
          <p:cNvPr id="25606" name="TextBox 6">
            <a:extLst>
              <a:ext uri="{FF2B5EF4-FFF2-40B4-BE49-F238E27FC236}">
                <a16:creationId xmlns:a16="http://schemas.microsoft.com/office/drawing/2014/main" id="{03D75C78-D59E-D7CE-7CD3-853005519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" y="5589588"/>
            <a:ext cx="2376488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800" dirty="0"/>
              <a:t>they will have read </a:t>
            </a:r>
            <a:r>
              <a:rPr lang="en-GB" alt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208 books</a:t>
            </a:r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2D43654C-8B7D-A73E-81EC-0EF22C797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1213" y="2819400"/>
            <a:ext cx="23764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>
                <a:latin typeface="Tahoma" panose="020B0604030504040204" pitchFamily="34" charset="0"/>
              </a:rPr>
              <a:t>By the time a child reaches the end of Year 2, aged 7</a:t>
            </a:r>
          </a:p>
        </p:txBody>
      </p:sp>
      <p:sp>
        <p:nvSpPr>
          <p:cNvPr id="25608" name="TextBox 9">
            <a:extLst>
              <a:ext uri="{FF2B5EF4-FFF2-40B4-BE49-F238E27FC236}">
                <a16:creationId xmlns:a16="http://schemas.microsoft.com/office/drawing/2014/main" id="{DBC71F32-7C54-6131-04A8-A9E4BAA24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5595938"/>
            <a:ext cx="2376487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800" dirty="0"/>
              <a:t>they will have read </a:t>
            </a:r>
            <a:r>
              <a:rPr lang="en-GB" alt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364 books</a:t>
            </a:r>
          </a:p>
        </p:txBody>
      </p:sp>
      <p:sp>
        <p:nvSpPr>
          <p:cNvPr id="35849" name="TextBox 11">
            <a:extLst>
              <a:ext uri="{FF2B5EF4-FFF2-40B4-BE49-F238E27FC236}">
                <a16:creationId xmlns:a16="http://schemas.microsoft.com/office/drawing/2014/main" id="{CFB5D9EC-E5B3-B7B0-FE1E-F0FFF1096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5250" y="2786063"/>
            <a:ext cx="23764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>
                <a:latin typeface="Tahoma" panose="020B0604030504040204" pitchFamily="34" charset="0"/>
              </a:rPr>
              <a:t>By the time a child finishes primary school aged 11</a:t>
            </a:r>
          </a:p>
        </p:txBody>
      </p:sp>
      <p:sp>
        <p:nvSpPr>
          <p:cNvPr id="25610" name="TextBox 12">
            <a:extLst>
              <a:ext uri="{FF2B5EF4-FFF2-40B4-BE49-F238E27FC236}">
                <a16:creationId xmlns:a16="http://schemas.microsoft.com/office/drawing/2014/main" id="{85056DFE-1789-894C-F5DA-1565FE24E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5263" y="5545138"/>
            <a:ext cx="2376487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1800" dirty="0"/>
              <a:t>they will have read </a:t>
            </a:r>
            <a:r>
              <a:rPr lang="en-GB" alt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572 books</a:t>
            </a:r>
          </a:p>
        </p:txBody>
      </p:sp>
      <p:pic>
        <p:nvPicPr>
          <p:cNvPr id="35851" name="Picture 2" descr="Image result for stack of books">
            <a:extLst>
              <a:ext uri="{FF2B5EF4-FFF2-40B4-BE49-F238E27FC236}">
                <a16:creationId xmlns:a16="http://schemas.microsoft.com/office/drawing/2014/main" id="{52DAE50F-F27B-07AC-1762-5E7EECE2D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788" y="3925888"/>
            <a:ext cx="93821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2" name="Picture 2" descr="Image result for stack of books">
            <a:extLst>
              <a:ext uri="{FF2B5EF4-FFF2-40B4-BE49-F238E27FC236}">
                <a16:creationId xmlns:a16="http://schemas.microsoft.com/office/drawing/2014/main" id="{BF56CAB6-F359-3E10-3343-6FDA3CE2FD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725" y="3925888"/>
            <a:ext cx="938213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3" name="Picture 2" descr="Image result for stack of books">
            <a:extLst>
              <a:ext uri="{FF2B5EF4-FFF2-40B4-BE49-F238E27FC236}">
                <a16:creationId xmlns:a16="http://schemas.microsoft.com/office/drawing/2014/main" id="{53965976-97FD-4D59-B20A-3B490846E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925888"/>
            <a:ext cx="939800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4" name="Picture 2" descr="Image result for stack of books">
            <a:extLst>
              <a:ext uri="{FF2B5EF4-FFF2-40B4-BE49-F238E27FC236}">
                <a16:creationId xmlns:a16="http://schemas.microsoft.com/office/drawing/2014/main" id="{2F448BBF-CBE0-097B-08AD-21B542CBB1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927475"/>
            <a:ext cx="938212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5" name="Picture 2" descr="Image result for stack of books">
            <a:extLst>
              <a:ext uri="{FF2B5EF4-FFF2-40B4-BE49-F238E27FC236}">
                <a16:creationId xmlns:a16="http://schemas.microsoft.com/office/drawing/2014/main" id="{C69453C5-62BB-86EE-8CD2-0ABBE9D32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3925888"/>
            <a:ext cx="939800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CAE95-F517-16FD-1254-4CD1D5C65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0"/>
            <a:ext cx="7543800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Curriculum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2A998-EFFC-79D7-5BA5-37A674495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981075"/>
            <a:ext cx="8642350" cy="5256213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SRE: </a:t>
            </a:r>
            <a:r>
              <a:rPr lang="en-GB" sz="2800" dirty="0"/>
              <a:t>This will be covered in HT6 and will cover the expectations from this year and the missed learning from before summer. </a:t>
            </a:r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GB" sz="2800" dirty="0"/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Trips</a:t>
            </a:r>
            <a:r>
              <a:rPr lang="en-GB" sz="2800" dirty="0">
                <a:solidFill>
                  <a:srgbClr val="FFFF00"/>
                </a:solidFill>
              </a:rPr>
              <a:t>: </a:t>
            </a:r>
            <a:r>
              <a:rPr lang="en-GB" sz="2800" dirty="0"/>
              <a:t>Planned Trips are as follows:</a:t>
            </a:r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800" dirty="0"/>
              <a:t>			London- Dates to be confirmed </a:t>
            </a:r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800" dirty="0"/>
              <a:t>Updates on trips will be uploaded onto Dojo</a:t>
            </a:r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PE: </a:t>
            </a:r>
            <a:r>
              <a:rPr lang="en-GB" sz="2800" dirty="0"/>
              <a:t>Monday (Dance) &amp; Wednesday (Swimming from 17</a:t>
            </a:r>
            <a:r>
              <a:rPr lang="en-GB" sz="2800" baseline="30000" dirty="0"/>
              <a:t>th</a:t>
            </a:r>
            <a:r>
              <a:rPr lang="en-GB" sz="2800" dirty="0"/>
              <a:t> September)</a:t>
            </a:r>
          </a:p>
          <a:p>
            <a:pPr eaLnBrk="1" fontAlgn="auto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28D2C2C566ED43BF09A7FB4AF184E0" ma:contentTypeVersion="18" ma:contentTypeDescription="Create a new document." ma:contentTypeScope="" ma:versionID="4c4132083d52ede39a250351f5c39dc5">
  <xsd:schema xmlns:xsd="http://www.w3.org/2001/XMLSchema" xmlns:xs="http://www.w3.org/2001/XMLSchema" xmlns:p="http://schemas.microsoft.com/office/2006/metadata/properties" xmlns:ns3="14b2b4d7-c67b-46e1-82e8-5f1f9b852e73" xmlns:ns4="728c2621-a55b-417a-96f1-08cff1688b26" targetNamespace="http://schemas.microsoft.com/office/2006/metadata/properties" ma:root="true" ma:fieldsID="80641b6d98250c14492020b4b7889d1d" ns3:_="" ns4:_="">
    <xsd:import namespace="14b2b4d7-c67b-46e1-82e8-5f1f9b852e73"/>
    <xsd:import namespace="728c2621-a55b-417a-96f1-08cff1688b2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b2b4d7-c67b-46e1-82e8-5f1f9b852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8c2621-a55b-417a-96f1-08cff1688b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C408733-DA57-49B2-95F9-397E2AB462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EA00B4-F867-4CD8-8EEB-A16FB4883F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b2b4d7-c67b-46e1-82e8-5f1f9b852e73"/>
    <ds:schemaRef ds:uri="728c2621-a55b-417a-96f1-08cff1688b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2632</TotalTime>
  <Words>1148</Words>
  <Application>Microsoft Macintosh PowerPoint</Application>
  <PresentationFormat>On-screen Show (4:3)</PresentationFormat>
  <Paragraphs>98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Tahoma</vt:lpstr>
      <vt:lpstr>Arial</vt:lpstr>
      <vt:lpstr>Calibri Light</vt:lpstr>
      <vt:lpstr>Calibri</vt:lpstr>
      <vt:lpstr>Lucida Handwriting</vt:lpstr>
      <vt:lpstr>Wingdings</vt:lpstr>
      <vt:lpstr>Celestial</vt:lpstr>
      <vt:lpstr>PowerPoint Presentation</vt:lpstr>
      <vt:lpstr>Welcome to Year 5  </vt:lpstr>
      <vt:lpstr>Expectations</vt:lpstr>
      <vt:lpstr>Class Rules, Rewards and Behaviour Policy</vt:lpstr>
      <vt:lpstr>Routines </vt:lpstr>
      <vt:lpstr>Reading Books/Online Books </vt:lpstr>
      <vt:lpstr>The importance of Reading</vt:lpstr>
      <vt:lpstr>Fostering a pleasure for reading – it all adds up!</vt:lpstr>
      <vt:lpstr>Curriculum</vt:lpstr>
      <vt:lpstr>Statutory Assessments</vt:lpstr>
      <vt:lpstr>Useful links for SATs practice </vt:lpstr>
      <vt:lpstr>Any Questions</vt:lpstr>
    </vt:vector>
  </TitlesOfParts>
  <Company>Ashdene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Ashdene Primary School</dc:title>
  <dc:creator>sch8752710</dc:creator>
  <cp:lastModifiedBy>Abbie Gee</cp:lastModifiedBy>
  <cp:revision>202</cp:revision>
  <cp:lastPrinted>2019-07-18T12:11:36Z</cp:lastPrinted>
  <dcterms:created xsi:type="dcterms:W3CDTF">2012-08-31T11:28:33Z</dcterms:created>
  <dcterms:modified xsi:type="dcterms:W3CDTF">2025-09-10T09:40:05Z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0x0101000028D2C2C566ED43BF09A7FB4AF184E0</vt:lpwstr>
  </property>
  <property fmtid="{D5CDD505-2E9C-101B-9397-08002B2CF9AE}" pid="3" name="_activity">
    <vt:lpwstr/>
  </property>
</Properties>
</file>