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19.xml"/>
  <Override ContentType="application/vnd.openxmlformats-officedocument.theme+xml" PartName="/ppt/theme/theme3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53" r:id="rId7"/>
    <p:sldMasterId id="2147483655" r:id="rId8"/>
    <p:sldMasterId id="2147483657" r:id="rId9"/>
    <p:sldMasterId id="2147483659" r:id="rId10"/>
    <p:sldMasterId id="2147483661" r:id="rId11"/>
    <p:sldMasterId id="2147483663" r:id="rId12"/>
    <p:sldMasterId id="2147483665" r:id="rId13"/>
    <p:sldMasterId id="2147483667" r:id="rId14"/>
    <p:sldMasterId id="2147483669" r:id="rId15"/>
    <p:sldMasterId id="2147483671" r:id="rId16"/>
    <p:sldMasterId id="2147483673" r:id="rId17"/>
    <p:sldMasterId id="2147483675" r:id="rId18"/>
    <p:sldMasterId id="2147483677" r:id="rId19"/>
    <p:sldMasterId id="2147483679" r:id="rId20"/>
    <p:sldMasterId id="2147483681" r:id="rId21"/>
  </p:sldMasterIdLst>
  <p:notesMasterIdLst>
    <p:notesMasterId r:id="rId22"/>
  </p:notes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</p:sldIdLst>
  <p:sldSz cy="6858000" cx="9144000"/>
  <p:notesSz cx="6797675" cy="9926625"/>
  <p:embeddedFontLst>
    <p:embeddedFont>
      <p:font typeface="Tahoma"/>
      <p:regular r:id="rId35"/>
      <p:bold r:id="rId36"/>
    </p:embeddedFont>
    <p:embeddedFont>
      <p:font typeface="Dancing Script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9" roundtripDataSignature="AMtx7miWRIQ9qqn64wqRAIiGAe9BWoyo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Master" Target="slideMasters/slideMaster17.xml"/><Relationship Id="rId22" Type="http://schemas.openxmlformats.org/officeDocument/2006/relationships/notesMaster" Target="notesMasters/notesMaster1.xml"/><Relationship Id="rId21" Type="http://schemas.openxmlformats.org/officeDocument/2006/relationships/slideMaster" Target="slideMasters/slideMaster18.xml"/><Relationship Id="rId24" Type="http://schemas.openxmlformats.org/officeDocument/2006/relationships/slide" Target="slides/slide2.xml"/><Relationship Id="rId23" Type="http://schemas.openxmlformats.org/officeDocument/2006/relationships/slide" Target="slides/slide1.xml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4.xml"/><Relationship Id="rId25" Type="http://schemas.openxmlformats.org/officeDocument/2006/relationships/slide" Target="slides/slide3.xml"/><Relationship Id="rId28" Type="http://schemas.openxmlformats.org/officeDocument/2006/relationships/slide" Target="slides/slide6.xml"/><Relationship Id="rId27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9.xml"/><Relationship Id="rId30" Type="http://schemas.openxmlformats.org/officeDocument/2006/relationships/slide" Target="slides/slide8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1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0.xml"/><Relationship Id="rId13" Type="http://schemas.openxmlformats.org/officeDocument/2006/relationships/slideMaster" Target="slideMasters/slideMaster10.xml"/><Relationship Id="rId35" Type="http://schemas.openxmlformats.org/officeDocument/2006/relationships/font" Target="fonts/Tahoma-regular.fnt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2.xml"/><Relationship Id="rId15" Type="http://schemas.openxmlformats.org/officeDocument/2006/relationships/slideMaster" Target="slideMasters/slideMaster12.xml"/><Relationship Id="rId37" Type="http://schemas.openxmlformats.org/officeDocument/2006/relationships/font" Target="fonts/DancingScript-regular.fntdata"/><Relationship Id="rId14" Type="http://schemas.openxmlformats.org/officeDocument/2006/relationships/slideMaster" Target="slideMasters/slideMaster11.xml"/><Relationship Id="rId36" Type="http://schemas.openxmlformats.org/officeDocument/2006/relationships/font" Target="fonts/Tahoma-bold.fntdata"/><Relationship Id="rId17" Type="http://schemas.openxmlformats.org/officeDocument/2006/relationships/slideMaster" Target="slideMasters/slideMaster14.xml"/><Relationship Id="rId39" Type="http://customschemas.google.com/relationships/presentationmetadata" Target="metadata"/><Relationship Id="rId16" Type="http://schemas.openxmlformats.org/officeDocument/2006/relationships/slideMaster" Target="slideMasters/slideMaster13.xml"/><Relationship Id="rId38" Type="http://schemas.openxmlformats.org/officeDocument/2006/relationships/font" Target="fonts/DancingScript-bold.fntdata"/><Relationship Id="rId19" Type="http://schemas.openxmlformats.org/officeDocument/2006/relationships/slideMaster" Target="slideMasters/slideMaster16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p10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Include any residential visits that children will be going on throughout the year. </a:t>
            </a:r>
            <a:endParaRPr/>
          </a:p>
        </p:txBody>
      </p:sp>
      <p:sp>
        <p:nvSpPr>
          <p:cNvPr id="323" name="Google Shape;323;p10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Google Shape;329;p1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KS2 SATs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Y4 times table check</a:t>
            </a:r>
            <a:endParaRPr/>
          </a:p>
        </p:txBody>
      </p:sp>
      <p:sp>
        <p:nvSpPr>
          <p:cNvPr id="330" name="Google Shape;330;p11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p1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2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p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Explain reward system:</a:t>
            </a:r>
            <a:endParaRPr/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Last day of HT2, HT4, HT6 children in the winning houses will have a reward party on the last day of term.</a:t>
            </a:r>
            <a:endParaRPr/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Merits, sports competitions and reading challenges will add to the totals.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Sanctions: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S1 - Name written on the board with 5 marks next to it. 5 minutes of break are gone. These marks can be earned back.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S2 - You will be sent to the parallel class for 10 minutes. For example 4C will go to 4G. Break time is lost.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S3 - You will be sent to another class for 1 hour.  Break time is missed and your parents will be spoken to.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S4 - You will be  excluded for 3 hours. Mrs. Mather will be informed. Parents will be spoken to and your behaviour will be closely monitored.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6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7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Google Shape;296;p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8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9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type="ctrTitle"/>
          </p:nvPr>
        </p:nvSpPr>
        <p:spPr>
          <a:xfrm>
            <a:off x="2743973" y="1964267"/>
            <a:ext cx="5714228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subTitle"/>
          </p:nvPr>
        </p:nvSpPr>
        <p:spPr>
          <a:xfrm>
            <a:off x="2743973" y="4385733"/>
            <a:ext cx="5714228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idx="10" type="dt"/>
          </p:nvPr>
        </p:nvSpPr>
        <p:spPr>
          <a:xfrm>
            <a:off x="67516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2743200" y="5870575"/>
            <a:ext cx="39322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0406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/>
          <p:nvPr>
            <p:ph type="title"/>
          </p:nvPr>
        </p:nvSpPr>
        <p:spPr>
          <a:xfrm>
            <a:off x="457201" y="4732865"/>
            <a:ext cx="7772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3"/>
          <p:cNvSpPr/>
          <p:nvPr>
            <p:ph idx="2" type="pic"/>
          </p:nvPr>
        </p:nvSpPr>
        <p:spPr>
          <a:xfrm>
            <a:off x="914401" y="932112"/>
            <a:ext cx="6858000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145" name="Google Shape;145;p33"/>
          <p:cNvSpPr txBox="1"/>
          <p:nvPr>
            <p:ph idx="1" type="body"/>
          </p:nvPr>
        </p:nvSpPr>
        <p:spPr>
          <a:xfrm>
            <a:off x="457201" y="5299603"/>
            <a:ext cx="7772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6" name="Google Shape;146;p33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3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3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"/>
          <p:cNvSpPr txBox="1"/>
          <p:nvPr>
            <p:ph type="title"/>
          </p:nvPr>
        </p:nvSpPr>
        <p:spPr>
          <a:xfrm>
            <a:off x="457203" y="609602"/>
            <a:ext cx="77723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1" type="body"/>
          </p:nvPr>
        </p:nvSpPr>
        <p:spPr>
          <a:xfrm>
            <a:off x="457202" y="4343400"/>
            <a:ext cx="77723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 txBox="1"/>
          <p:nvPr>
            <p:ph type="title"/>
          </p:nvPr>
        </p:nvSpPr>
        <p:spPr>
          <a:xfrm>
            <a:off x="879115" y="609602"/>
            <a:ext cx="709129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7"/>
          <p:cNvSpPr txBox="1"/>
          <p:nvPr>
            <p:ph idx="1" type="body"/>
          </p:nvPr>
        </p:nvSpPr>
        <p:spPr>
          <a:xfrm>
            <a:off x="988671" y="3352800"/>
            <a:ext cx="6876133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7"/>
          <p:cNvSpPr txBox="1"/>
          <p:nvPr>
            <p:ph idx="2" type="body"/>
          </p:nvPr>
        </p:nvSpPr>
        <p:spPr>
          <a:xfrm>
            <a:off x="462266" y="43434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5" name="Google Shape;175;p37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7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7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/>
          <p:nvPr>
            <p:ph type="title"/>
          </p:nvPr>
        </p:nvSpPr>
        <p:spPr>
          <a:xfrm>
            <a:off x="457201" y="3291648"/>
            <a:ext cx="7772401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9"/>
          <p:cNvSpPr txBox="1"/>
          <p:nvPr>
            <p:ph idx="1" type="body"/>
          </p:nvPr>
        </p:nvSpPr>
        <p:spPr>
          <a:xfrm>
            <a:off x="457200" y="4760448"/>
            <a:ext cx="7772402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8" name="Google Shape;188;p39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9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9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/>
          <p:nvPr>
            <p:ph type="title"/>
          </p:nvPr>
        </p:nvSpPr>
        <p:spPr>
          <a:xfrm>
            <a:off x="879115" y="609602"/>
            <a:ext cx="709129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1"/>
          <p:cNvSpPr txBox="1"/>
          <p:nvPr>
            <p:ph idx="1" type="body"/>
          </p:nvPr>
        </p:nvSpPr>
        <p:spPr>
          <a:xfrm>
            <a:off x="457200" y="3886200"/>
            <a:ext cx="7772401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41"/>
          <p:cNvSpPr txBox="1"/>
          <p:nvPr>
            <p:ph idx="2" type="body"/>
          </p:nvPr>
        </p:nvSpPr>
        <p:spPr>
          <a:xfrm>
            <a:off x="457200" y="4775200"/>
            <a:ext cx="77724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4" name="Google Shape;204;p41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1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1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3"/>
          <p:cNvSpPr txBox="1"/>
          <p:nvPr>
            <p:ph type="title"/>
          </p:nvPr>
        </p:nvSpPr>
        <p:spPr>
          <a:xfrm>
            <a:off x="464440" y="609602"/>
            <a:ext cx="7772401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3"/>
          <p:cNvSpPr txBox="1"/>
          <p:nvPr>
            <p:ph idx="1" type="body"/>
          </p:nvPr>
        </p:nvSpPr>
        <p:spPr>
          <a:xfrm>
            <a:off x="464440" y="3505200"/>
            <a:ext cx="7772401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43"/>
          <p:cNvSpPr txBox="1"/>
          <p:nvPr>
            <p:ph idx="2" type="body"/>
          </p:nvPr>
        </p:nvSpPr>
        <p:spPr>
          <a:xfrm>
            <a:off x="464439" y="4343400"/>
            <a:ext cx="777240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" name="Google Shape;218;p43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3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3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5"/>
          <p:cNvSpPr txBox="1"/>
          <p:nvPr>
            <p:ph idx="1" type="body"/>
          </p:nvPr>
        </p:nvSpPr>
        <p:spPr>
          <a:xfrm rot="5400000">
            <a:off x="2518569" y="80168"/>
            <a:ext cx="3649662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45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5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5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/>
          <p:nvPr>
            <p:ph type="title"/>
          </p:nvPr>
        </p:nvSpPr>
        <p:spPr>
          <a:xfrm rot="5400000">
            <a:off x="4800488" y="2362090"/>
            <a:ext cx="5181601" cy="1676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7"/>
          <p:cNvSpPr txBox="1"/>
          <p:nvPr>
            <p:ph idx="1" type="body"/>
          </p:nvPr>
        </p:nvSpPr>
        <p:spPr>
          <a:xfrm rot="5400000">
            <a:off x="861492" y="205308"/>
            <a:ext cx="5181600" cy="5990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47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7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7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type="title"/>
          </p:nvPr>
        </p:nvSpPr>
        <p:spPr>
          <a:xfrm>
            <a:off x="457202" y="3308581"/>
            <a:ext cx="77724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" type="body"/>
          </p:nvPr>
        </p:nvSpPr>
        <p:spPr>
          <a:xfrm>
            <a:off x="457201" y="4777381"/>
            <a:ext cx="777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" type="body"/>
          </p:nvPr>
        </p:nvSpPr>
        <p:spPr>
          <a:xfrm>
            <a:off x="457201" y="2142068"/>
            <a:ext cx="3813048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2" type="body"/>
          </p:nvPr>
        </p:nvSpPr>
        <p:spPr>
          <a:xfrm>
            <a:off x="4416553" y="2142068"/>
            <a:ext cx="3813048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743480" y="2218267"/>
            <a:ext cx="35406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3"/>
          <p:cNvSpPr txBox="1"/>
          <p:nvPr>
            <p:ph idx="2" type="body"/>
          </p:nvPr>
        </p:nvSpPr>
        <p:spPr>
          <a:xfrm>
            <a:off x="457200" y="2870201"/>
            <a:ext cx="3813048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3" type="body"/>
          </p:nvPr>
        </p:nvSpPr>
        <p:spPr>
          <a:xfrm>
            <a:off x="4711120" y="2218267"/>
            <a:ext cx="35184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23"/>
          <p:cNvSpPr txBox="1"/>
          <p:nvPr>
            <p:ph idx="4" type="body"/>
          </p:nvPr>
        </p:nvSpPr>
        <p:spPr>
          <a:xfrm>
            <a:off x="4416552" y="2870201"/>
            <a:ext cx="3813048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type="title"/>
          </p:nvPr>
        </p:nvSpPr>
        <p:spPr>
          <a:xfrm>
            <a:off x="457201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7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7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>
            <p:ph type="title"/>
          </p:nvPr>
        </p:nvSpPr>
        <p:spPr>
          <a:xfrm>
            <a:off x="461718" y="1557868"/>
            <a:ext cx="2862910" cy="143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" type="body"/>
          </p:nvPr>
        </p:nvSpPr>
        <p:spPr>
          <a:xfrm>
            <a:off x="3606144" y="609601"/>
            <a:ext cx="4627975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2" type="body"/>
          </p:nvPr>
        </p:nvSpPr>
        <p:spPr>
          <a:xfrm>
            <a:off x="461718" y="2997200"/>
            <a:ext cx="2862910" cy="1845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29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/>
          <p:nvPr>
            <p:ph type="title"/>
          </p:nvPr>
        </p:nvSpPr>
        <p:spPr>
          <a:xfrm>
            <a:off x="462128" y="1735672"/>
            <a:ext cx="409720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/>
          <p:nvPr>
            <p:ph idx="2" type="pic"/>
          </p:nvPr>
        </p:nvSpPr>
        <p:spPr>
          <a:xfrm>
            <a:off x="5029200" y="914400"/>
            <a:ext cx="3200400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462128" y="3107272"/>
            <a:ext cx="409720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2" name="Google Shape;132;p31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9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16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11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19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4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17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15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13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theme" Target="../theme/theme1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14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6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SD.png" id="10" name="Google Shape;1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0" type="dt"/>
          </p:nvPr>
        </p:nvSpPr>
        <p:spPr>
          <a:xfrm>
            <a:off x="67516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1" type="ftr"/>
          </p:nvPr>
        </p:nvSpPr>
        <p:spPr>
          <a:xfrm>
            <a:off x="2743200" y="5870575"/>
            <a:ext cx="39322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80406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22" name="Google Shape;12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0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4" name="Google Shape;124;p30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30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6" name="Google Shape;126;p30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36" name="Google Shape;13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2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8" name="Google Shape;138;p32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2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0" name="Google Shape;140;p32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1" name="Google Shape;141;p32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50" name="Google Shape;15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4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2" name="Google Shape;152;p34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4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4" name="Google Shape;154;p34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5" name="Google Shape;155;p34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63" name="Google Shape;16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6"/>
          <p:cNvSpPr txBox="1"/>
          <p:nvPr/>
        </p:nvSpPr>
        <p:spPr>
          <a:xfrm>
            <a:off x="422275" y="717550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ahoma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</a:t>
            </a:r>
            <a:endParaRPr/>
          </a:p>
        </p:txBody>
      </p:sp>
      <p:sp>
        <p:nvSpPr>
          <p:cNvPr id="165" name="Google Shape;165;p36"/>
          <p:cNvSpPr txBox="1"/>
          <p:nvPr/>
        </p:nvSpPr>
        <p:spPr>
          <a:xfrm>
            <a:off x="7735887" y="2751137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ahoma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/>
          </a:p>
        </p:txBody>
      </p:sp>
      <p:sp>
        <p:nvSpPr>
          <p:cNvPr id="166" name="Google Shape;166;p36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7" name="Google Shape;167;p36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36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9" name="Google Shape;169;p36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0" name="Google Shape;170;p36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79" name="Google Shape;17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8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1" name="Google Shape;181;p38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3" name="Google Shape;183;p38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4" name="Google Shape;184;p38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92" name="Google Shape;19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0"/>
          <p:cNvSpPr txBox="1"/>
          <p:nvPr/>
        </p:nvSpPr>
        <p:spPr>
          <a:xfrm>
            <a:off x="422275" y="717550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ahoma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</a:t>
            </a:r>
            <a:endParaRPr/>
          </a:p>
        </p:txBody>
      </p:sp>
      <p:sp>
        <p:nvSpPr>
          <p:cNvPr id="194" name="Google Shape;194;p40"/>
          <p:cNvSpPr txBox="1"/>
          <p:nvPr/>
        </p:nvSpPr>
        <p:spPr>
          <a:xfrm>
            <a:off x="7735887" y="2751137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ahoma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/>
          </a:p>
        </p:txBody>
      </p:sp>
      <p:sp>
        <p:nvSpPr>
          <p:cNvPr id="195" name="Google Shape;195;p40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6" name="Google Shape;196;p40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40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8" name="Google Shape;198;p40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9" name="Google Shape;199;p40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08" name="Google Shape;20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2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0" name="Google Shape;210;p42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42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2" name="Google Shape;212;p42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3" name="Google Shape;213;p42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22" name="Google Shape;22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4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4" name="Google Shape;224;p44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44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6" name="Google Shape;226;p44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7" name="Google Shape;227;p44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35" name="Google Shape;23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6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7" name="Google Shape;237;p46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46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9" name="Google Shape;239;p46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0" name="Google Shape;240;p46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3" name="Google Shape;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" name="Google Shape;39;p17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2" name="Google Shape;4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8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8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6" name="Google Shape;46;p18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55" name="Google Shape;5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0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9" name="Google Shape;6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2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2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3" name="Google Shape;73;p22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Google Shape;74;p22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85" name="Google Shape;8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4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Google Shape;87;p24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4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9" name="Google Shape;89;p24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0" name="Google Shape;90;p24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97" name="Google Shape;9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6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9" name="Google Shape;99;p26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6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1" name="Google Shape;101;p26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08" name="Google Shape;10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8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0" name="Google Shape;110;p28"/>
          <p:cNvSpPr txBox="1"/>
          <p:nvPr>
            <p:ph idx="1" type="body"/>
          </p:nvPr>
        </p:nvSpPr>
        <p:spPr>
          <a:xfrm>
            <a:off x="457200" y="2141537"/>
            <a:ext cx="7772400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8"/>
          <p:cNvSpPr txBox="1"/>
          <p:nvPr>
            <p:ph idx="10" type="dt"/>
          </p:nvPr>
        </p:nvSpPr>
        <p:spPr>
          <a:xfrm>
            <a:off x="6523037" y="5870575"/>
            <a:ext cx="121285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2" name="Google Shape;112;p28"/>
          <p:cNvSpPr txBox="1"/>
          <p:nvPr>
            <p:ph idx="11" type="ftr"/>
          </p:nvPr>
        </p:nvSpPr>
        <p:spPr>
          <a:xfrm>
            <a:off x="457200" y="5870575"/>
            <a:ext cx="59896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3" name="Google Shape;113;p28"/>
          <p:cNvSpPr txBox="1"/>
          <p:nvPr>
            <p:ph idx="12" type="sldNum"/>
          </p:nvPr>
        </p:nvSpPr>
        <p:spPr>
          <a:xfrm>
            <a:off x="7812087" y="5870575"/>
            <a:ext cx="417512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"/>
          <p:cNvSpPr txBox="1"/>
          <p:nvPr>
            <p:ph idx="1" type="subTitle"/>
          </p:nvPr>
        </p:nvSpPr>
        <p:spPr>
          <a:xfrm>
            <a:off x="827087" y="3716337"/>
            <a:ext cx="7321550" cy="1801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PRESENTATION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b="1" i="0" lang="en-US" sz="4800" u="none">
                <a:solidFill>
                  <a:srgbClr val="91B0E3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WELCOME TO YEAR 2</a:t>
            </a:r>
            <a:endParaRPr/>
          </a:p>
        </p:txBody>
      </p:sp>
      <p:pic>
        <p:nvPicPr>
          <p:cNvPr id="253" name="Google Shape;2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0412" y="1052512"/>
            <a:ext cx="2376487" cy="22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"/>
          <p:cNvSpPr txBox="1"/>
          <p:nvPr>
            <p:ph type="title"/>
          </p:nvPr>
        </p:nvSpPr>
        <p:spPr>
          <a:xfrm>
            <a:off x="755650" y="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B0E3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CURRICULUM</a:t>
            </a:r>
            <a:endParaRPr/>
          </a:p>
        </p:txBody>
      </p:sp>
      <p:sp>
        <p:nvSpPr>
          <p:cNvPr id="326" name="Google Shape;326;p10"/>
          <p:cNvSpPr txBox="1"/>
          <p:nvPr>
            <p:ph idx="1" type="body"/>
          </p:nvPr>
        </p:nvSpPr>
        <p:spPr>
          <a:xfrm>
            <a:off x="323850" y="981075"/>
            <a:ext cx="8642350" cy="5256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SRE: </a:t>
            </a: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will be covered in HT6 and will cover the expectations from this year and the missed learning from before summer. 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Trips</a:t>
            </a:r>
            <a:r>
              <a:rPr b="0" i="0" lang="en-US" sz="22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Planned Trips are as follows: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Autumn 1 – </a:t>
            </a:r>
            <a:r>
              <a:rPr lang="en-US" sz="2200"/>
              <a:t>Great Fire of London experience day in school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Autumn 2 – Christmas Decoration Afternoon with 						Parents (dates TBC)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Spring 1 – </a:t>
            </a:r>
            <a:r>
              <a:rPr lang="en-US" sz="2200"/>
              <a:t>Foxhowl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 2 – Easter Craft Afternoon with Parent (dates </a:t>
            </a:r>
            <a:r>
              <a:rPr lang="en-US" sz="2200"/>
              <a:t>T</a:t>
            </a: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BC)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Summer 1 – Beeston Castle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Summer 2 – </a:t>
            </a:r>
            <a:r>
              <a:rPr lang="en-US" sz="2200"/>
              <a:t>Victoria Park for a picnic and games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PE: </a:t>
            </a: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Tuesday (</a:t>
            </a:r>
            <a:r>
              <a:rPr lang="en-US" sz="2200"/>
              <a:t>indoor</a:t>
            </a: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&amp; Thursday (indoor)</a:t>
            </a:r>
            <a:endParaRPr/>
          </a:p>
          <a:p>
            <a:pPr indent="-1460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/>
          <p:nvPr>
            <p:ph type="title"/>
          </p:nvPr>
        </p:nvSpPr>
        <p:spPr>
          <a:xfrm>
            <a:off x="725487" y="125412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B0E3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STATUTORY ASSESSMENTS</a:t>
            </a:r>
            <a:endParaRPr/>
          </a:p>
        </p:txBody>
      </p:sp>
      <p:sp>
        <p:nvSpPr>
          <p:cNvPr id="333" name="Google Shape;333;p11"/>
          <p:cNvSpPr txBox="1"/>
          <p:nvPr>
            <p:ph idx="1" type="body"/>
          </p:nvPr>
        </p:nvSpPr>
        <p:spPr>
          <a:xfrm>
            <a:off x="611187" y="1557337"/>
            <a:ext cx="7772400" cy="3648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None for Year 2.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children will be required to know their 2, 5 and 10 times tables by the end of Year 2.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/>
          <p:nvPr>
            <p:ph type="title"/>
          </p:nvPr>
        </p:nvSpPr>
        <p:spPr>
          <a:xfrm>
            <a:off x="457200" y="609600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B0E3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ANY QUESTIONS</a:t>
            </a:r>
            <a:endParaRPr/>
          </a:p>
        </p:txBody>
      </p:sp>
      <p:pic>
        <p:nvPicPr>
          <p:cNvPr id="340" name="Google Shape;3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7237" y="2073275"/>
            <a:ext cx="4632325" cy="37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"/>
          <p:cNvSpPr txBox="1"/>
          <p:nvPr>
            <p:ph type="title"/>
          </p:nvPr>
        </p:nvSpPr>
        <p:spPr>
          <a:xfrm>
            <a:off x="924575" y="-107125"/>
            <a:ext cx="75438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B0E3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WELCOME TO YEAR </a:t>
            </a:r>
            <a:r>
              <a:rPr b="1" lang="en-US" sz="4000">
                <a:solidFill>
                  <a:srgbClr val="91B0E3"/>
                </a:solidFill>
              </a:rPr>
              <a:t>2</a:t>
            </a:r>
            <a:r>
              <a:rPr b="1" i="0" lang="en-US" sz="40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60" name="Google Shape;260;p2"/>
          <p:cNvSpPr txBox="1"/>
          <p:nvPr>
            <p:ph idx="1" type="body"/>
          </p:nvPr>
        </p:nvSpPr>
        <p:spPr>
          <a:xfrm>
            <a:off x="771300" y="335075"/>
            <a:ext cx="8137500" cy="6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sng" cap="none" strike="noStrik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Teachers</a:t>
            </a:r>
            <a:endParaRPr/>
          </a:p>
          <a:p>
            <a:pPr indent="-285750" lvl="0" marL="2857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 Lea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Miss Newton</a:t>
            </a: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-285750" lvl="0" marL="2857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US" sz="4000" u="sng" cap="none" strike="noStrik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/>
          </a:p>
          <a:p>
            <a:pPr indent="-285750" lvl="0" marL="2857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 Fives  </a:t>
            </a:r>
            <a:endParaRPr/>
          </a:p>
          <a:p>
            <a:pPr indent="-285750" lvl="0" marL="2857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sng" cap="none" strike="noStrik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PPA/Leadership: </a:t>
            </a:r>
            <a:endParaRPr/>
          </a:p>
          <a:p>
            <a:pPr indent="-285750" lvl="0" marL="2857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Monday morning &amp; Tuesday: Miss Lea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Wednesday, Thursday &amp; Friday: Miss Newton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Monday</a:t>
            </a:r>
            <a:r>
              <a:rPr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afternoon covered by: M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iss Fives/Mrs Jevans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Year 2 have P.E on a Tuesday and Thursday this term so please ensure your child has their full P.E kit on these days.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"/>
          <p:cNvSpPr txBox="1"/>
          <p:nvPr>
            <p:ph type="title"/>
          </p:nvPr>
        </p:nvSpPr>
        <p:spPr>
          <a:xfrm>
            <a:off x="755650" y="125412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B0E3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EXPECTATIONS</a:t>
            </a:r>
            <a:endParaRPr/>
          </a:p>
        </p:txBody>
      </p:sp>
      <p:sp>
        <p:nvSpPr>
          <p:cNvPr id="267" name="Google Shape;267;p3"/>
          <p:cNvSpPr txBox="1"/>
          <p:nvPr>
            <p:ph idx="1" type="body"/>
          </p:nvPr>
        </p:nvSpPr>
        <p:spPr>
          <a:xfrm>
            <a:off x="395287" y="1268412"/>
            <a:ext cx="8569325" cy="4906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Classroom doors open at 8.50am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Pick up time is from the classroom door at 3.20pm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Children should all wear full school uniform, no trainers as school shoes and ensure that they bring their school bag and reading diaries everyday.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All children need to have a water bottle in school every day.</a:t>
            </a:r>
            <a:endParaRPr sz="2400"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the majority of PE sessions will be outdoors, children will need Navy or black tracksuit bottoms and a jumper as well as their purple or black PE shorts.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 up to Class Dojo for updates and to message us.</a:t>
            </a:r>
            <a:endParaRPr/>
          </a:p>
          <a:p>
            <a:pPr indent="-1333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"/>
          <p:cNvSpPr txBox="1"/>
          <p:nvPr>
            <p:ph type="title"/>
          </p:nvPr>
        </p:nvSpPr>
        <p:spPr>
          <a:xfrm>
            <a:off x="611187" y="188912"/>
            <a:ext cx="7772400" cy="145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B0E3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CLASS RULES, REWARDS AND BEHAVIOUR POLICY</a:t>
            </a:r>
            <a:endParaRPr/>
          </a:p>
        </p:txBody>
      </p:sp>
      <p:sp>
        <p:nvSpPr>
          <p:cNvPr id="274" name="Google Shape;274;p4"/>
          <p:cNvSpPr txBox="1"/>
          <p:nvPr>
            <p:ph idx="1" type="body"/>
          </p:nvPr>
        </p:nvSpPr>
        <p:spPr>
          <a:xfrm>
            <a:off x="611187" y="1268412"/>
            <a:ext cx="7772400" cy="417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School/class rules and behaviours agreed with the children on the first day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Dojo – weekly rewards given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Certificates available – Always club &amp; Learner of the Week (parents can attend – check your emails on Thursday evening)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Behaviour system follows a 4 step process – Latchford Ladder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Positive attitude in classrooms and around school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"/>
          <p:cNvSpPr txBox="1"/>
          <p:nvPr>
            <p:ph type="title"/>
          </p:nvPr>
        </p:nvSpPr>
        <p:spPr>
          <a:xfrm>
            <a:off x="800100" y="115887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B0E3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ROUTINES </a:t>
            </a:r>
            <a:endParaRPr/>
          </a:p>
        </p:txBody>
      </p:sp>
      <p:sp>
        <p:nvSpPr>
          <p:cNvPr id="281" name="Google Shape;281;p5"/>
          <p:cNvSpPr txBox="1"/>
          <p:nvPr>
            <p:ph idx="1" type="body"/>
          </p:nvPr>
        </p:nvSpPr>
        <p:spPr>
          <a:xfrm>
            <a:off x="250825" y="1260475"/>
            <a:ext cx="864235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Playtime in the morning is at 10.30am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Lunch time for Y2 will be from 12 to 1pm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ensure you inform the class teacher/ office if your child is being collected by someone else. We are unable to release your child to another adult without this communication.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children need a water bottle, lunch, reading book every day. Children who are in Y2 and bringing a packed lunch, must put their packed lunch on the trolley when they come in. Children can also bring in snack for breaktime or order school snack.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Prescribed medicines to be taken to the office.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your child is ill, you must communicate this to the school office – you can leave a voicemail message. 01925634967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>
            <p:ph type="title"/>
          </p:nvPr>
        </p:nvSpPr>
        <p:spPr>
          <a:xfrm>
            <a:off x="755650" y="260350"/>
            <a:ext cx="7772400" cy="1457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B0E3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READING BOOKS/ONLINE BOOKS </a:t>
            </a:r>
            <a:endParaRPr/>
          </a:p>
        </p:txBody>
      </p:sp>
      <p:sp>
        <p:nvSpPr>
          <p:cNvPr id="287" name="Google Shape;287;p6"/>
          <p:cNvSpPr txBox="1"/>
          <p:nvPr>
            <p:ph idx="1" type="body"/>
          </p:nvPr>
        </p:nvSpPr>
        <p:spPr>
          <a:xfrm>
            <a:off x="569912" y="1717675"/>
            <a:ext cx="814387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Children have the opportunity to read </a:t>
            </a: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 day </a:t>
            </a: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school.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should all have a reading book which they bring in each day and take home each evening (this will be kept with their belongings at all times and not shared with others)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children are expected to read for </a:t>
            </a: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 minutes at home</a:t>
            </a: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at least 3 times per week– shared and/or independently.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Children have reading time built into the school day as well. We have some shared spaces around school and in the classroom where children can read.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Children have been assessed to make sure they have the most appropriate book band. We have class libraries and shared Key stage library spaces.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"/>
          <p:cNvSpPr txBox="1"/>
          <p:nvPr>
            <p:ph type="title"/>
          </p:nvPr>
        </p:nvSpPr>
        <p:spPr>
          <a:xfrm>
            <a:off x="755650" y="260350"/>
            <a:ext cx="7772400" cy="1457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B0E3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READING BOOKS/ONLINE BOOKS </a:t>
            </a:r>
            <a:endParaRPr/>
          </a:p>
        </p:txBody>
      </p:sp>
      <p:sp>
        <p:nvSpPr>
          <p:cNvPr id="293" name="Google Shape;293;p7"/>
          <p:cNvSpPr txBox="1"/>
          <p:nvPr>
            <p:ph idx="1" type="body"/>
          </p:nvPr>
        </p:nvSpPr>
        <p:spPr>
          <a:xfrm>
            <a:off x="569912" y="1717675"/>
            <a:ext cx="814387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Year 2 children will have a mixture of reading books and Big Cat reading depending on where your child is currently working at with their phonics learning.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your child is going to be reading Big Cat Books and have a family read as they were in Year 1, I will send a dojo message to you explaining this.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 do not get a message today about Big Cat, then your child will be reading coloured book band books at home.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"/>
          <p:cNvSpPr txBox="1"/>
          <p:nvPr>
            <p:ph type="title"/>
          </p:nvPr>
        </p:nvSpPr>
        <p:spPr>
          <a:xfrm>
            <a:off x="266700" y="88900"/>
            <a:ext cx="8610600" cy="963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B0E3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THE IMPORTANCE OF READING</a:t>
            </a:r>
            <a:endParaRPr/>
          </a:p>
        </p:txBody>
      </p:sp>
      <p:sp>
        <p:nvSpPr>
          <p:cNvPr id="300" name="Google Shape;300;p8"/>
          <p:cNvSpPr txBox="1"/>
          <p:nvPr>
            <p:ph idx="1" type="body"/>
          </p:nvPr>
        </p:nvSpPr>
        <p:spPr>
          <a:xfrm>
            <a:off x="331787" y="1052512"/>
            <a:ext cx="8480425" cy="51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US" sz="1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from the world’s largest study of school-aged reading habits showed that children who make more than expected progress in reading, meeting and/or exceeding their age expectation, read for an extra 6 minutes per day, compared to their peers. An extra 6 minutes per day equates to 2190 extra minutes per year = an extra 36.5 hours per year. That’s 255.5 hours in total throughout primary school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US" sz="1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Studies suggest that from age 6, children no longer gain new vocabulary from adults, but rather from the vocabulary they are exposed to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US" sz="1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Children who read books often gain </a:t>
            </a:r>
            <a:r>
              <a:rPr b="0" i="0" lang="en-US" sz="19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higher results in maths, vocabulary and spelling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US" sz="1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Studies have found that reading for pleasure </a:t>
            </a:r>
            <a:r>
              <a:rPr b="0" i="0" lang="en-US" sz="19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enhances empathy, understanding of the self, and the ability to understand one's own and others' identities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US" sz="1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Studies have shown that those who read for pleasure have higher levels </a:t>
            </a:r>
            <a:r>
              <a:rPr b="0" i="0" lang="en-US" sz="19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of self-esteem and a greater ability to cope with difficult situations</a:t>
            </a:r>
            <a:r>
              <a:rPr b="0" i="0" lang="en-US" sz="19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US" sz="1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Children who enjoy reading are </a:t>
            </a:r>
            <a:r>
              <a:rPr b="0" i="0" lang="en-US" sz="19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three times more likely to have good mental wellbeing </a:t>
            </a:r>
            <a:r>
              <a:rPr b="0" i="0" lang="en-US" sz="1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 children who don’t enjoy it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 txBox="1"/>
          <p:nvPr>
            <p:ph type="title"/>
          </p:nvPr>
        </p:nvSpPr>
        <p:spPr>
          <a:xfrm>
            <a:off x="250825" y="581025"/>
            <a:ext cx="8359775" cy="155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B0E3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91B0E3"/>
                </a:solidFill>
                <a:latin typeface="Calibri"/>
                <a:ea typeface="Calibri"/>
                <a:cs typeface="Calibri"/>
                <a:sym typeface="Calibri"/>
              </a:rPr>
              <a:t>FOSTERING A PLEASURE FOR READING – IT ALL ADDS UP!</a:t>
            </a:r>
            <a:endParaRPr/>
          </a:p>
        </p:txBody>
      </p:sp>
      <p:sp>
        <p:nvSpPr>
          <p:cNvPr id="307" name="Google Shape;307;p9"/>
          <p:cNvSpPr txBox="1"/>
          <p:nvPr>
            <p:ph idx="1" type="body"/>
          </p:nvPr>
        </p:nvSpPr>
        <p:spPr>
          <a:xfrm>
            <a:off x="1066800" y="1981200"/>
            <a:ext cx="75438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 read a new book every week…</a:t>
            </a:r>
            <a:endParaRPr/>
          </a:p>
        </p:txBody>
      </p:sp>
      <p:pic>
        <p:nvPicPr>
          <p:cNvPr descr="Image result for stack of books" id="308" name="Google Shape;3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5862" y="3929062"/>
            <a:ext cx="939800" cy="130333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9"/>
          <p:cNvSpPr txBox="1"/>
          <p:nvPr/>
        </p:nvSpPr>
        <p:spPr>
          <a:xfrm>
            <a:off x="468312" y="2924175"/>
            <a:ext cx="23749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By the time a child starts school aged 4</a:t>
            </a:r>
            <a:endParaRPr/>
          </a:p>
        </p:txBody>
      </p:sp>
      <p:sp>
        <p:nvSpPr>
          <p:cNvPr id="310" name="Google Shape;310;p9"/>
          <p:cNvSpPr txBox="1"/>
          <p:nvPr/>
        </p:nvSpPr>
        <p:spPr>
          <a:xfrm>
            <a:off x="450850" y="5589587"/>
            <a:ext cx="23764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they will have read </a:t>
            </a:r>
            <a:r>
              <a:rPr b="1" i="0" lang="en-US" sz="1800" u="none" cap="none" strike="noStrike">
                <a:solidFill>
                  <a:srgbClr val="91B0E3"/>
                </a:solidFill>
                <a:latin typeface="Tahoma"/>
                <a:ea typeface="Tahoma"/>
                <a:cs typeface="Tahoma"/>
                <a:sym typeface="Tahoma"/>
              </a:rPr>
              <a:t>208 books</a:t>
            </a:r>
            <a:endParaRPr/>
          </a:p>
        </p:txBody>
      </p:sp>
      <p:sp>
        <p:nvSpPr>
          <p:cNvPr id="311" name="Google Shape;311;p9"/>
          <p:cNvSpPr txBox="1"/>
          <p:nvPr/>
        </p:nvSpPr>
        <p:spPr>
          <a:xfrm>
            <a:off x="3351212" y="2819400"/>
            <a:ext cx="237648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By the time a child reaches the end of Year 2, aged 7</a:t>
            </a:r>
            <a:endParaRPr/>
          </a:p>
        </p:txBody>
      </p:sp>
      <p:sp>
        <p:nvSpPr>
          <p:cNvPr id="312" name="Google Shape;312;p9"/>
          <p:cNvSpPr txBox="1"/>
          <p:nvPr/>
        </p:nvSpPr>
        <p:spPr>
          <a:xfrm>
            <a:off x="3367087" y="5595937"/>
            <a:ext cx="23764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they will have read </a:t>
            </a:r>
            <a:r>
              <a:rPr b="1" i="0" lang="en-US" sz="1800" u="none" cap="none" strike="noStrike">
                <a:solidFill>
                  <a:srgbClr val="91B0E3"/>
                </a:solidFill>
                <a:latin typeface="Tahoma"/>
                <a:ea typeface="Tahoma"/>
                <a:cs typeface="Tahoma"/>
                <a:sym typeface="Tahoma"/>
              </a:rPr>
              <a:t>364 books</a:t>
            </a:r>
            <a:endParaRPr/>
          </a:p>
        </p:txBody>
      </p:sp>
      <p:sp>
        <p:nvSpPr>
          <p:cNvPr id="313" name="Google Shape;313;p9"/>
          <p:cNvSpPr txBox="1"/>
          <p:nvPr/>
        </p:nvSpPr>
        <p:spPr>
          <a:xfrm>
            <a:off x="6445250" y="2786062"/>
            <a:ext cx="237648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By the time a child finishes primary school aged 11</a:t>
            </a:r>
            <a:endParaRPr/>
          </a:p>
        </p:txBody>
      </p:sp>
      <p:sp>
        <p:nvSpPr>
          <p:cNvPr id="314" name="Google Shape;314;p9"/>
          <p:cNvSpPr txBox="1"/>
          <p:nvPr/>
        </p:nvSpPr>
        <p:spPr>
          <a:xfrm>
            <a:off x="6545262" y="5545137"/>
            <a:ext cx="23764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they will have read </a:t>
            </a:r>
            <a:r>
              <a:rPr b="1" i="0" lang="en-US" sz="1800" u="none" cap="none" strike="noStrike">
                <a:solidFill>
                  <a:srgbClr val="91B0E3"/>
                </a:solidFill>
                <a:latin typeface="Tahoma"/>
                <a:ea typeface="Tahoma"/>
                <a:cs typeface="Tahoma"/>
                <a:sym typeface="Tahoma"/>
              </a:rPr>
              <a:t>572 books</a:t>
            </a:r>
            <a:endParaRPr/>
          </a:p>
        </p:txBody>
      </p:sp>
      <p:pic>
        <p:nvPicPr>
          <p:cNvPr descr="Image result for stack of books" id="315" name="Google Shape;3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3787" y="3925887"/>
            <a:ext cx="938212" cy="1303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tack of books" id="316" name="Google Shape;3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0725" y="3925887"/>
            <a:ext cx="938212" cy="1303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tack of books" id="317" name="Google Shape;3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762" y="3925887"/>
            <a:ext cx="939800" cy="1303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tack of books" id="318" name="Google Shape;3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87" y="3927475"/>
            <a:ext cx="938212" cy="1303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tack of books" id="319" name="Google Shape;3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7987" y="3925887"/>
            <a:ext cx="939800" cy="130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8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1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6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6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5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0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14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12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3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7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7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4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9_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2012-08-31T11:28:33Z</dcterms:created>
  <dc:creator>sch8752710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str>0x01010074C407D192BB6D458258D1F27C378112</vt:lpstr>
  </property>
</Properties>
</file>