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22e563b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22e563b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22e563ba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22e563ba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6d7d7c3f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e6d7d7c3f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6d7d7c3f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e6d7d7c3f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22e563ba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522e563ba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22e563ba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522e563ba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22e563ba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22e563ba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22e563ba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522e563ba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22e563ba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522e563ba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22e563ba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522e563ba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22e563ba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22e563ba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22e563bab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522e563ba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2.png"/><Relationship Id="rId7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050" y="3092925"/>
            <a:ext cx="2254625" cy="21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4613" y="153602"/>
            <a:ext cx="6994775" cy="271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04300"/>
            <a:ext cx="2716925" cy="28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8675" y="124400"/>
            <a:ext cx="4286250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158700" y="224025"/>
            <a:ext cx="441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CE5CD"/>
                </a:highlight>
              </a:rPr>
              <a:t>Romans trip to chester</a:t>
            </a:r>
            <a:endParaRPr sz="2400"/>
          </a:p>
        </p:txBody>
      </p:sp>
      <p:sp>
        <p:nvSpPr>
          <p:cNvPr id="131" name="Google Shape;131;p22"/>
          <p:cNvSpPr txBox="1"/>
          <p:nvPr/>
        </p:nvSpPr>
        <p:spPr>
          <a:xfrm>
            <a:off x="3323200" y="2940475"/>
            <a:ext cx="48540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highlight>
                  <a:srgbClr val="C9DAF8"/>
                </a:highlight>
              </a:rPr>
              <a:t>Fantastically great women who changed the world - theatre </a:t>
            </a:r>
            <a:endParaRPr sz="2900">
              <a:highlight>
                <a:srgbClr val="C9DAF8"/>
              </a:highlight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4748675" y="4378025"/>
            <a:ext cx="3873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Yet to confirm 1 or 2 more…</a:t>
            </a:r>
            <a:endParaRPr sz="2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00" y="78725"/>
            <a:ext cx="8839200" cy="2532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3824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84425" y="171800"/>
            <a:ext cx="5524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EAD1DC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Teacher: </a:t>
            </a:r>
            <a:r>
              <a:rPr lang="en" sz="3600">
                <a:highlight>
                  <a:srgbClr val="EAD1DC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Miss Mellor</a:t>
            </a:r>
            <a:endParaRPr sz="3600">
              <a:highlight>
                <a:srgbClr val="EAD1DC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EAD1DC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Support: Miss Bennet</a:t>
            </a:r>
            <a:endParaRPr sz="3600">
              <a:highlight>
                <a:srgbClr val="EAD1DC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356600" y="2081675"/>
            <a:ext cx="69513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u="sng">
                <a:solidFill>
                  <a:schemeClr val="dk1"/>
                </a:solidFill>
                <a:highlight>
                  <a:srgbClr val="FFF2CC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PPA/ECT </a:t>
            </a:r>
            <a:endParaRPr sz="2900" u="sng">
              <a:solidFill>
                <a:schemeClr val="dk1"/>
              </a:solidFill>
              <a:highlight>
                <a:srgbClr val="FFF2CC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highlight>
                  <a:srgbClr val="FFF2CC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Tuesday afternoon - Mrs Jevans </a:t>
            </a:r>
            <a:endParaRPr sz="2900">
              <a:solidFill>
                <a:schemeClr val="dk1"/>
              </a:solidFill>
              <a:highlight>
                <a:srgbClr val="FFF2CC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highlight>
                  <a:srgbClr val="FFF2CC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Thursday afternoon - Mrs Bates</a:t>
            </a:r>
            <a:endParaRPr>
              <a:highlight>
                <a:srgbClr val="FFF2CC"/>
              </a:highlight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900" y="109948"/>
            <a:ext cx="1820075" cy="19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22745" l="32851" r="28490" t="10650"/>
          <a:stretch/>
        </p:blipFill>
        <p:spPr>
          <a:xfrm>
            <a:off x="384425" y="1903525"/>
            <a:ext cx="1733700" cy="298715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736300" y="1624250"/>
            <a:ext cx="4900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highlight>
                  <a:srgbClr val="D9EAD3"/>
                </a:highlight>
              </a:rPr>
              <a:t>Sign up to </a:t>
            </a:r>
            <a:r>
              <a:rPr b="1" lang="en" sz="2300">
                <a:highlight>
                  <a:srgbClr val="D9EAD3"/>
                </a:highlight>
              </a:rPr>
              <a:t>class dojo</a:t>
            </a:r>
            <a:r>
              <a:rPr lang="en" sz="2300">
                <a:highlight>
                  <a:srgbClr val="D9EAD3"/>
                </a:highlight>
              </a:rPr>
              <a:t> to contact us!</a:t>
            </a:r>
            <a:endParaRPr sz="2300">
              <a:highlight>
                <a:srgbClr val="D9EAD3"/>
              </a:highlight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9575" y="541300"/>
            <a:ext cx="793575" cy="7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47400" y="429425"/>
            <a:ext cx="5257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Classroom doors </a:t>
            </a:r>
            <a:r>
              <a:rPr lang="en" sz="2600">
                <a:highlight>
                  <a:srgbClr val="FFFF00"/>
                </a:highlight>
              </a:rPr>
              <a:t>open</a:t>
            </a:r>
            <a:r>
              <a:rPr lang="en" sz="2600"/>
              <a:t> at </a:t>
            </a:r>
            <a:r>
              <a:rPr lang="en" sz="2600">
                <a:highlight>
                  <a:srgbClr val="FFFF00"/>
                </a:highlight>
              </a:rPr>
              <a:t>8:50am</a:t>
            </a:r>
            <a:endParaRPr sz="26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highlight>
                  <a:srgbClr val="FFFF00"/>
                </a:highlight>
              </a:rPr>
              <a:t>Pick up</a:t>
            </a:r>
            <a:r>
              <a:rPr lang="en" sz="2600"/>
              <a:t> time is </a:t>
            </a:r>
            <a:r>
              <a:rPr lang="en" sz="2600">
                <a:highlight>
                  <a:srgbClr val="FFFF00"/>
                </a:highlight>
              </a:rPr>
              <a:t>3:20pm</a:t>
            </a:r>
            <a:endParaRPr sz="2600">
              <a:highlight>
                <a:srgbClr val="FFFF00"/>
              </a:highlight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825" y="313500"/>
            <a:ext cx="3651450" cy="256162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619975" y="3066725"/>
            <a:ext cx="50223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Please ensure you </a:t>
            </a:r>
            <a:r>
              <a:rPr lang="en" sz="2200">
                <a:highlight>
                  <a:srgbClr val="D9EAD3"/>
                </a:highlight>
              </a:rPr>
              <a:t>inform</a:t>
            </a:r>
            <a:r>
              <a:rPr lang="en" sz="2200"/>
              <a:t> the </a:t>
            </a:r>
            <a:r>
              <a:rPr lang="en" sz="2200">
                <a:highlight>
                  <a:srgbClr val="D9EAD3"/>
                </a:highlight>
              </a:rPr>
              <a:t>class teacher/ office</a:t>
            </a:r>
            <a:r>
              <a:rPr lang="en" sz="2200"/>
              <a:t> if your child is being </a:t>
            </a:r>
            <a:r>
              <a:rPr lang="en" sz="2200">
                <a:highlight>
                  <a:srgbClr val="D9EAD3"/>
                </a:highlight>
              </a:rPr>
              <a:t>collected by someone else</a:t>
            </a:r>
            <a:r>
              <a:rPr lang="en" sz="2200"/>
              <a:t>. We are unable to release your child to another adult without this communication.</a:t>
            </a:r>
            <a:r>
              <a:rPr lang="en" sz="1900"/>
              <a:t> </a:t>
            </a:r>
            <a:endParaRPr sz="19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950" y="2156350"/>
            <a:ext cx="2645776" cy="27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121400" y="198350"/>
            <a:ext cx="7271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All expectations for </a:t>
            </a:r>
            <a:r>
              <a:rPr lang="en" sz="2500">
                <a:highlight>
                  <a:srgbClr val="D9D2E9"/>
                </a:highlight>
              </a:rPr>
              <a:t>uniform</a:t>
            </a:r>
            <a:r>
              <a:rPr lang="en" sz="2500"/>
              <a:t>, </a:t>
            </a:r>
            <a:r>
              <a:rPr lang="en" sz="2500">
                <a:highlight>
                  <a:srgbClr val="D9D2E9"/>
                </a:highlight>
              </a:rPr>
              <a:t>PE kits</a:t>
            </a:r>
            <a:r>
              <a:rPr lang="en" sz="2500"/>
              <a:t> and other </a:t>
            </a:r>
            <a:r>
              <a:rPr lang="en" sz="2500">
                <a:highlight>
                  <a:srgbClr val="D9D2E9"/>
                </a:highlight>
              </a:rPr>
              <a:t>general school information</a:t>
            </a:r>
            <a:r>
              <a:rPr lang="en" sz="2500"/>
              <a:t> was sent to parents in an </a:t>
            </a:r>
            <a:r>
              <a:rPr lang="en" sz="2500">
                <a:highlight>
                  <a:srgbClr val="D9D2E9"/>
                </a:highlight>
              </a:rPr>
              <a:t>email last week</a:t>
            </a:r>
            <a:r>
              <a:rPr lang="en" sz="2500"/>
              <a:t>. </a:t>
            </a:r>
            <a:endParaRPr sz="1700"/>
          </a:p>
        </p:txBody>
      </p:sp>
      <p:sp>
        <p:nvSpPr>
          <p:cNvPr id="79" name="Google Shape;79;p16"/>
          <p:cNvSpPr txBox="1"/>
          <p:nvPr/>
        </p:nvSpPr>
        <p:spPr>
          <a:xfrm>
            <a:off x="4572000" y="1371150"/>
            <a:ext cx="4312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Most PE sessions will be outside and it's starting to get colder so children will need: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highlight>
                  <a:srgbClr val="CFE2F3"/>
                </a:highlight>
              </a:rPr>
              <a:t>Navy/ black tracksuit bottoms </a:t>
            </a:r>
            <a:endParaRPr sz="2400">
              <a:highlight>
                <a:srgbClr val="CFE2F3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highlight>
                  <a:srgbClr val="CFE2F3"/>
                </a:highlight>
              </a:rPr>
              <a:t>Jumper</a:t>
            </a:r>
            <a:endParaRPr sz="2400">
              <a:highlight>
                <a:srgbClr val="CFE2F3"/>
              </a:highlight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00" y="2403725"/>
            <a:ext cx="3411865" cy="25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4378500" y="3939300"/>
            <a:ext cx="4699800" cy="769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/>
              <a:t>PE days:</a:t>
            </a:r>
            <a:endParaRPr b="1" sz="19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Monday and Friday afternoons</a:t>
            </a:r>
            <a:r>
              <a:rPr b="1" lang="en" sz="1900"/>
              <a:t> </a:t>
            </a:r>
            <a:endParaRPr b="1"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899900" y="435600"/>
            <a:ext cx="6939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highlight>
                  <a:srgbClr val="D9EAD3"/>
                </a:highlight>
              </a:rPr>
              <a:t>Dojos </a:t>
            </a:r>
            <a:r>
              <a:rPr lang="en" sz="2800"/>
              <a:t>are given and we have a weekly award of taking Pebbles home. 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Certificates available: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highlight>
                  <a:srgbClr val="FFFF00"/>
                </a:highlight>
              </a:rPr>
              <a:t>Always club </a:t>
            </a:r>
            <a:endParaRPr sz="2800"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&amp;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highlight>
                  <a:srgbClr val="FFFF00"/>
                </a:highlight>
              </a:rPr>
              <a:t>Learner of the week</a:t>
            </a:r>
            <a:endParaRPr sz="2800"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Parents of the children will be invited to attend assembly on </a:t>
            </a:r>
            <a:r>
              <a:rPr lang="en" sz="2800">
                <a:highlight>
                  <a:srgbClr val="FFFF00"/>
                </a:highlight>
              </a:rPr>
              <a:t>Friday morning.</a:t>
            </a:r>
            <a:endParaRPr sz="2800">
              <a:highlight>
                <a:srgbClr val="FFFF00"/>
              </a:highlight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50" y="2072350"/>
            <a:ext cx="1222850" cy="12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5183" y="1946450"/>
            <a:ext cx="1639726" cy="163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429400" y="177350"/>
            <a:ext cx="4378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highlight>
                  <a:srgbClr val="CFE2F3"/>
                </a:highlight>
              </a:rPr>
              <a:t>Playtime </a:t>
            </a:r>
            <a:r>
              <a:rPr lang="en" sz="2100"/>
              <a:t>is </a:t>
            </a:r>
            <a:r>
              <a:rPr lang="en" sz="2100">
                <a:highlight>
                  <a:srgbClr val="CFE2F3"/>
                </a:highlight>
              </a:rPr>
              <a:t>10:30 am -10:45 am</a:t>
            </a:r>
            <a:endParaRPr sz="2100"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highlight>
                  <a:srgbClr val="FCE5CD"/>
                </a:highlight>
              </a:rPr>
              <a:t>Lunch</a:t>
            </a:r>
            <a:r>
              <a:rPr lang="en" sz="2100"/>
              <a:t> time is </a:t>
            </a:r>
            <a:r>
              <a:rPr lang="en" sz="2100">
                <a:highlight>
                  <a:srgbClr val="FCE5CD"/>
                </a:highlight>
              </a:rPr>
              <a:t>12:30 pm - 1:15 pm</a:t>
            </a:r>
            <a:r>
              <a:rPr lang="en"/>
              <a:t> 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4572000" y="1495425"/>
            <a:ext cx="3615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/>
              <a:t>Children need everyday:</a:t>
            </a:r>
            <a:endParaRPr sz="21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highlight>
                  <a:srgbClr val="FFF2CC"/>
                </a:highlight>
              </a:rPr>
              <a:t>Water bottle</a:t>
            </a:r>
            <a:endParaRPr sz="2100"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highlight>
                  <a:srgbClr val="FCE5CD"/>
                </a:highlight>
              </a:rPr>
              <a:t>Lunch (unless school dinner)</a:t>
            </a:r>
            <a:endParaRPr sz="2100">
              <a:highlight>
                <a:srgbClr val="FCE5C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highlight>
                  <a:srgbClr val="FFF2CC"/>
                </a:highlight>
              </a:rPr>
              <a:t>Reading book.</a:t>
            </a:r>
            <a:endParaRPr sz="2100">
              <a:highlight>
                <a:srgbClr val="FFF2CC"/>
              </a:highlight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214700" y="3143800"/>
            <a:ext cx="5703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4CCCC"/>
                </a:highlight>
              </a:rPr>
              <a:t>Prescribed</a:t>
            </a:r>
            <a:r>
              <a:rPr lang="en" sz="1800">
                <a:highlight>
                  <a:srgbClr val="F4CCCC"/>
                </a:highlight>
              </a:rPr>
              <a:t> medicines </a:t>
            </a:r>
            <a:r>
              <a:rPr lang="en" sz="1800"/>
              <a:t>to be taken to the office.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4CCCC"/>
                </a:highlight>
              </a:rPr>
              <a:t>If your child is ill,</a:t>
            </a:r>
            <a:r>
              <a:rPr lang="en" sz="1800"/>
              <a:t> you must communicate this to the school office- you can leave a voicemail message.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01925 634 967</a:t>
            </a:r>
            <a:endParaRPr b="1" sz="1800"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550" y="0"/>
            <a:ext cx="30575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9541" y="2681250"/>
            <a:ext cx="1835537" cy="235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59100"/>
            <a:ext cx="1463025" cy="14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5425" y="1344712"/>
            <a:ext cx="1463025" cy="14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1064" y="1481600"/>
            <a:ext cx="1390838" cy="133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775" y="2571750"/>
            <a:ext cx="2273355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6461150" y="1196475"/>
            <a:ext cx="2640000" cy="37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should all have a r</a:t>
            </a:r>
            <a:r>
              <a:rPr lang="en" sz="1900">
                <a:solidFill>
                  <a:schemeClr val="dk1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eading book which they bring in each day and take home each evening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(this will be kept with their belongings at all times and not shared with others)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Children have been assessed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make sure they have the most appropriate book band.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76375" y="87050"/>
            <a:ext cx="8624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ensure your child 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reads at home for </a:t>
            </a:r>
            <a:r>
              <a:rPr b="1" lang="en" sz="2500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20 minutes at least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" sz="2500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3 times per week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record on 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Boomreader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(log in details).</a:t>
            </a:r>
            <a:endParaRPr sz="2200"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4">
            <a:alphaModFix/>
          </a:blip>
          <a:srcRect b="0" l="0" r="0" t="10329"/>
          <a:stretch/>
        </p:blipFill>
        <p:spPr>
          <a:xfrm>
            <a:off x="3071900" y="1455048"/>
            <a:ext cx="3085021" cy="368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/>
        </p:nvSpPr>
        <p:spPr>
          <a:xfrm>
            <a:off x="0" y="0"/>
            <a:ext cx="9222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9900"/>
                </a:solidFill>
              </a:rPr>
              <a:t>Fostering a pleasure for reading – it all adds up!</a:t>
            </a:r>
            <a:endParaRPr sz="1200">
              <a:solidFill>
                <a:srgbClr val="FF9900"/>
              </a:solidFill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01" y="881525"/>
            <a:ext cx="7127351" cy="369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7437250" y="661800"/>
            <a:ext cx="1706700" cy="25398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who enjoy reading are </a:t>
            </a:r>
            <a:r>
              <a:rPr lang="en" sz="1700">
                <a:solidFill>
                  <a:schemeClr val="dk1"/>
                </a:solidFill>
                <a:highlight>
                  <a:srgbClr val="FCE5CD"/>
                </a:highlight>
                <a:latin typeface="Calibri"/>
                <a:ea typeface="Calibri"/>
                <a:cs typeface="Calibri"/>
                <a:sym typeface="Calibri"/>
              </a:rPr>
              <a:t>three times more likely to have good mental wellbeing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 children who don’t enjoy it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7437250" y="3294950"/>
            <a:ext cx="1706700" cy="17547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who read books often </a:t>
            </a:r>
            <a:r>
              <a:rPr lang="en" sz="1700">
                <a:solidFill>
                  <a:schemeClr val="dk1"/>
                </a:solidFill>
                <a:highlight>
                  <a:srgbClr val="FCE5CD"/>
                </a:highlight>
                <a:latin typeface="Calibri"/>
                <a:ea typeface="Calibri"/>
                <a:cs typeface="Calibri"/>
                <a:sym typeface="Calibri"/>
              </a:rPr>
              <a:t>gain higher results in maths, vocabulary and spelling</a:t>
            </a:r>
            <a:endParaRPr sz="1200"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675" y="3570150"/>
            <a:ext cx="2081675" cy="15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775" y="368725"/>
            <a:ext cx="2995525" cy="440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0" y="69975"/>
            <a:ext cx="58716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All children will be </a:t>
            </a:r>
            <a:r>
              <a:rPr lang="en" sz="2000">
                <a:highlight>
                  <a:srgbClr val="FCE5CD"/>
                </a:highlight>
              </a:rPr>
              <a:t>required to know all 12 times tables</a:t>
            </a:r>
            <a:r>
              <a:rPr lang="en" sz="2000"/>
              <a:t> in year 4 so let’s get ahead of the game!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We will be practicing throughout the year to improve confidence and homework to learn times tables will be sent out.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Please encourage </a:t>
            </a:r>
            <a:r>
              <a:rPr lang="en" sz="2000">
                <a:highlight>
                  <a:srgbClr val="EAD1DC"/>
                </a:highlight>
              </a:rPr>
              <a:t>TT-Rockstars at home.</a:t>
            </a:r>
            <a:r>
              <a:rPr lang="en" sz="2000"/>
              <a:t> 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