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91" r:id="rId3"/>
    <p:sldId id="282" r:id="rId4"/>
    <p:sldId id="288" r:id="rId5"/>
    <p:sldId id="294" r:id="rId6"/>
    <p:sldId id="289" r:id="rId7"/>
    <p:sldId id="290" r:id="rId8"/>
    <p:sldId id="275" r:id="rId9"/>
    <p:sldId id="276" r:id="rId10"/>
    <p:sldId id="277" r:id="rId11"/>
    <p:sldId id="278" r:id="rId12"/>
    <p:sldId id="287" r:id="rId13"/>
    <p:sldId id="269" r:id="rId14"/>
    <p:sldId id="272" r:id="rId15"/>
    <p:sldId id="258" r:id="rId16"/>
    <p:sldId id="259" r:id="rId17"/>
    <p:sldId id="284" r:id="rId18"/>
    <p:sldId id="263" r:id="rId19"/>
    <p:sldId id="264" r:id="rId20"/>
    <p:sldId id="270" r:id="rId21"/>
    <p:sldId id="280" r:id="rId22"/>
    <p:sldId id="293" r:id="rId23"/>
    <p:sldId id="292" r:id="rId24"/>
    <p:sldId id="285" r:id="rId25"/>
    <p:sldId id="28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4660"/>
  </p:normalViewPr>
  <p:slideViewPr>
    <p:cSldViewPr snapToGrid="0">
      <p:cViewPr varScale="1">
        <p:scale>
          <a:sx n="63" d="100"/>
          <a:sy n="63" d="100"/>
        </p:scale>
        <p:origin x="1288"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A6A25-DEA6-4F42-A117-8B1CB86CE84F}" type="datetimeFigureOut">
              <a:rPr lang="en-GB" smtClean="0"/>
              <a:t>25/09/2023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ECBE89-6BE3-407B-BF21-0312EC3373AC}" type="slidenum">
              <a:rPr lang="en-GB" smtClean="0"/>
              <a:t>‹#›</a:t>
            </a:fld>
            <a:endParaRPr lang="en-GB"/>
          </a:p>
        </p:txBody>
      </p:sp>
    </p:spTree>
    <p:extLst>
      <p:ext uri="{BB962C8B-B14F-4D97-AF65-F5344CB8AC3E}">
        <p14:creationId xmlns:p14="http://schemas.microsoft.com/office/powerpoint/2010/main" val="356966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1066 is the code</a:t>
            </a:r>
          </a:p>
          <a:p>
            <a:endParaRPr lang="en-GB" dirty="0"/>
          </a:p>
          <a:p>
            <a:r>
              <a:rPr lang="en-GB" dirty="0"/>
              <a:t>Set up campfire while playing outside</a:t>
            </a:r>
          </a:p>
          <a:p>
            <a:r>
              <a:rPr lang="en-GB" dirty="0"/>
              <a:t>Ask where firelighters are?</a:t>
            </a:r>
          </a:p>
        </p:txBody>
      </p:sp>
      <p:sp>
        <p:nvSpPr>
          <p:cNvPr id="4" name="Slide Number Placeholder 3"/>
          <p:cNvSpPr>
            <a:spLocks noGrp="1"/>
          </p:cNvSpPr>
          <p:nvPr>
            <p:ph type="sldNum" sz="quarter" idx="5"/>
          </p:nvPr>
        </p:nvSpPr>
        <p:spPr/>
        <p:txBody>
          <a:bodyPr/>
          <a:lstStyle/>
          <a:p>
            <a:fld id="{E5ECBE89-6BE3-407B-BF21-0312EC3373AC}" type="slidenum">
              <a:rPr lang="en-GB" smtClean="0"/>
              <a:t>3</a:t>
            </a:fld>
            <a:endParaRPr lang="en-GB"/>
          </a:p>
        </p:txBody>
      </p:sp>
    </p:spTree>
    <p:extLst>
      <p:ext uri="{BB962C8B-B14F-4D97-AF65-F5344CB8AC3E}">
        <p14:creationId xmlns:p14="http://schemas.microsoft.com/office/powerpoint/2010/main" val="377425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1066 is the code</a:t>
            </a:r>
          </a:p>
          <a:p>
            <a:endParaRPr lang="en-GB" dirty="0"/>
          </a:p>
          <a:p>
            <a:r>
              <a:rPr lang="en-GB" dirty="0"/>
              <a:t>Set up campfire while playing outside</a:t>
            </a:r>
          </a:p>
          <a:p>
            <a:r>
              <a:rPr lang="en-GB" dirty="0"/>
              <a:t>Ask where firelighters are?</a:t>
            </a:r>
          </a:p>
        </p:txBody>
      </p:sp>
      <p:sp>
        <p:nvSpPr>
          <p:cNvPr id="4" name="Slide Number Placeholder 3"/>
          <p:cNvSpPr>
            <a:spLocks noGrp="1"/>
          </p:cNvSpPr>
          <p:nvPr>
            <p:ph type="sldNum" sz="quarter" idx="5"/>
          </p:nvPr>
        </p:nvSpPr>
        <p:spPr/>
        <p:txBody>
          <a:bodyPr/>
          <a:lstStyle/>
          <a:p>
            <a:fld id="{E5ECBE89-6BE3-407B-BF21-0312EC3373AC}" type="slidenum">
              <a:rPr lang="en-GB" smtClean="0"/>
              <a:t>4</a:t>
            </a:fld>
            <a:endParaRPr lang="en-GB"/>
          </a:p>
        </p:txBody>
      </p:sp>
    </p:spTree>
    <p:extLst>
      <p:ext uri="{BB962C8B-B14F-4D97-AF65-F5344CB8AC3E}">
        <p14:creationId xmlns:p14="http://schemas.microsoft.com/office/powerpoint/2010/main" val="4283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1066 is the code</a:t>
            </a:r>
          </a:p>
          <a:p>
            <a:endParaRPr lang="en-GB" dirty="0"/>
          </a:p>
          <a:p>
            <a:r>
              <a:rPr lang="en-GB" dirty="0"/>
              <a:t>Set up campfire while playing outside</a:t>
            </a:r>
          </a:p>
          <a:p>
            <a:r>
              <a:rPr lang="en-GB" dirty="0"/>
              <a:t>Ask where firelighters are?</a:t>
            </a:r>
          </a:p>
        </p:txBody>
      </p:sp>
      <p:sp>
        <p:nvSpPr>
          <p:cNvPr id="4" name="Slide Number Placeholder 3"/>
          <p:cNvSpPr>
            <a:spLocks noGrp="1"/>
          </p:cNvSpPr>
          <p:nvPr>
            <p:ph type="sldNum" sz="quarter" idx="5"/>
          </p:nvPr>
        </p:nvSpPr>
        <p:spPr/>
        <p:txBody>
          <a:bodyPr/>
          <a:lstStyle/>
          <a:p>
            <a:fld id="{E5ECBE89-6BE3-407B-BF21-0312EC3373AC}" type="slidenum">
              <a:rPr lang="en-GB" smtClean="0"/>
              <a:t>5</a:t>
            </a:fld>
            <a:endParaRPr lang="en-GB"/>
          </a:p>
        </p:txBody>
      </p:sp>
    </p:spTree>
    <p:extLst>
      <p:ext uri="{BB962C8B-B14F-4D97-AF65-F5344CB8AC3E}">
        <p14:creationId xmlns:p14="http://schemas.microsoft.com/office/powerpoint/2010/main" val="104998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1066 is the code</a:t>
            </a:r>
          </a:p>
          <a:p>
            <a:endParaRPr lang="en-GB" dirty="0"/>
          </a:p>
          <a:p>
            <a:r>
              <a:rPr lang="en-GB" dirty="0"/>
              <a:t>Set up campfire while playing outside</a:t>
            </a:r>
          </a:p>
          <a:p>
            <a:r>
              <a:rPr lang="en-GB" dirty="0"/>
              <a:t>Ask where firelighters are?</a:t>
            </a:r>
          </a:p>
        </p:txBody>
      </p:sp>
      <p:sp>
        <p:nvSpPr>
          <p:cNvPr id="4" name="Slide Number Placeholder 3"/>
          <p:cNvSpPr>
            <a:spLocks noGrp="1"/>
          </p:cNvSpPr>
          <p:nvPr>
            <p:ph type="sldNum" sz="quarter" idx="5"/>
          </p:nvPr>
        </p:nvSpPr>
        <p:spPr/>
        <p:txBody>
          <a:bodyPr/>
          <a:lstStyle/>
          <a:p>
            <a:fld id="{E5ECBE89-6BE3-407B-BF21-0312EC3373AC}" type="slidenum">
              <a:rPr lang="en-GB" smtClean="0"/>
              <a:t>6</a:t>
            </a:fld>
            <a:endParaRPr lang="en-GB"/>
          </a:p>
        </p:txBody>
      </p:sp>
    </p:spTree>
    <p:extLst>
      <p:ext uri="{BB962C8B-B14F-4D97-AF65-F5344CB8AC3E}">
        <p14:creationId xmlns:p14="http://schemas.microsoft.com/office/powerpoint/2010/main" val="166582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1066 is the code</a:t>
            </a:r>
          </a:p>
          <a:p>
            <a:endParaRPr lang="en-GB" dirty="0"/>
          </a:p>
          <a:p>
            <a:r>
              <a:rPr lang="en-GB" dirty="0"/>
              <a:t>Set up campfire while playing outside</a:t>
            </a:r>
          </a:p>
          <a:p>
            <a:r>
              <a:rPr lang="en-GB" dirty="0"/>
              <a:t>Ask where firelighters are?</a:t>
            </a:r>
          </a:p>
        </p:txBody>
      </p:sp>
      <p:sp>
        <p:nvSpPr>
          <p:cNvPr id="4" name="Slide Number Placeholder 3"/>
          <p:cNvSpPr>
            <a:spLocks noGrp="1"/>
          </p:cNvSpPr>
          <p:nvPr>
            <p:ph type="sldNum" sz="quarter" idx="5"/>
          </p:nvPr>
        </p:nvSpPr>
        <p:spPr/>
        <p:txBody>
          <a:bodyPr/>
          <a:lstStyle/>
          <a:p>
            <a:fld id="{E5ECBE89-6BE3-407B-BF21-0312EC3373AC}" type="slidenum">
              <a:rPr lang="en-GB" smtClean="0"/>
              <a:t>7</a:t>
            </a:fld>
            <a:endParaRPr lang="en-GB"/>
          </a:p>
        </p:txBody>
      </p:sp>
    </p:spTree>
    <p:extLst>
      <p:ext uri="{BB962C8B-B14F-4D97-AF65-F5344CB8AC3E}">
        <p14:creationId xmlns:p14="http://schemas.microsoft.com/office/powerpoint/2010/main" val="54668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flip flops for shower</a:t>
            </a:r>
          </a:p>
        </p:txBody>
      </p:sp>
      <p:sp>
        <p:nvSpPr>
          <p:cNvPr id="4" name="Slide Number Placeholder 3"/>
          <p:cNvSpPr>
            <a:spLocks noGrp="1"/>
          </p:cNvSpPr>
          <p:nvPr>
            <p:ph type="sldNum" sz="quarter" idx="5"/>
          </p:nvPr>
        </p:nvSpPr>
        <p:spPr/>
        <p:txBody>
          <a:bodyPr/>
          <a:lstStyle/>
          <a:p>
            <a:fld id="{E5ECBE89-6BE3-407B-BF21-0312EC3373AC}" type="slidenum">
              <a:rPr lang="en-GB" smtClean="0"/>
              <a:t>9</a:t>
            </a:fld>
            <a:endParaRPr lang="en-GB"/>
          </a:p>
        </p:txBody>
      </p:sp>
    </p:spTree>
    <p:extLst>
      <p:ext uri="{BB962C8B-B14F-4D97-AF65-F5344CB8AC3E}">
        <p14:creationId xmlns:p14="http://schemas.microsoft.com/office/powerpoint/2010/main" val="130891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1066 is the code</a:t>
            </a:r>
          </a:p>
          <a:p>
            <a:endParaRPr lang="en-GB" dirty="0"/>
          </a:p>
          <a:p>
            <a:r>
              <a:rPr lang="en-GB" dirty="0"/>
              <a:t>Set up campfire while playing outside</a:t>
            </a:r>
          </a:p>
          <a:p>
            <a:r>
              <a:rPr lang="en-GB" dirty="0"/>
              <a:t>Ask where firelighters are?</a:t>
            </a:r>
          </a:p>
        </p:txBody>
      </p:sp>
      <p:sp>
        <p:nvSpPr>
          <p:cNvPr id="4" name="Slide Number Placeholder 3"/>
          <p:cNvSpPr>
            <a:spLocks noGrp="1"/>
          </p:cNvSpPr>
          <p:nvPr>
            <p:ph type="sldNum" sz="quarter" idx="5"/>
          </p:nvPr>
        </p:nvSpPr>
        <p:spPr/>
        <p:txBody>
          <a:bodyPr/>
          <a:lstStyle/>
          <a:p>
            <a:fld id="{E5ECBE89-6BE3-407B-BF21-0312EC3373AC}" type="slidenum">
              <a:rPr lang="en-GB" smtClean="0"/>
              <a:t>12</a:t>
            </a:fld>
            <a:endParaRPr lang="en-GB"/>
          </a:p>
        </p:txBody>
      </p:sp>
    </p:spTree>
    <p:extLst>
      <p:ext uri="{BB962C8B-B14F-4D97-AF65-F5344CB8AC3E}">
        <p14:creationId xmlns:p14="http://schemas.microsoft.com/office/powerpoint/2010/main" val="53430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B770E4E-D9C4-4C44-B86E-0722DEA563AD}"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242242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770E4E-D9C4-4C44-B86E-0722DEA563AD}"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172438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770E4E-D9C4-4C44-B86E-0722DEA563AD}"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132346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770E4E-D9C4-4C44-B86E-0722DEA563AD}"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329919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70E4E-D9C4-4C44-B86E-0722DEA563AD}"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424076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770E4E-D9C4-4C44-B86E-0722DEA563AD}"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294461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770E4E-D9C4-4C44-B86E-0722DEA563AD}" type="datetimeFigureOut">
              <a:rPr lang="en-GB" smtClean="0"/>
              <a:t>25/09/2023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120381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B770E4E-D9C4-4C44-B86E-0722DEA563AD}" type="datetimeFigureOut">
              <a:rPr lang="en-GB" smtClean="0"/>
              <a:t>25/09/2023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290026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70E4E-D9C4-4C44-B86E-0722DEA563AD}" type="datetimeFigureOut">
              <a:rPr lang="en-GB" smtClean="0"/>
              <a:t>25/09/2023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279108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70E4E-D9C4-4C44-B86E-0722DEA563AD}"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8048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70E4E-D9C4-4C44-B86E-0722DEA563AD}"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BD725D-B94A-42B0-BBB9-291BD9F515DD}" type="slidenum">
              <a:rPr lang="en-GB" smtClean="0"/>
              <a:t>‹#›</a:t>
            </a:fld>
            <a:endParaRPr lang="en-GB"/>
          </a:p>
        </p:txBody>
      </p:sp>
    </p:spTree>
    <p:extLst>
      <p:ext uri="{BB962C8B-B14F-4D97-AF65-F5344CB8AC3E}">
        <p14:creationId xmlns:p14="http://schemas.microsoft.com/office/powerpoint/2010/main" val="191878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70E4E-D9C4-4C44-B86E-0722DEA563AD}" type="datetimeFigureOut">
              <a:rPr lang="en-GB" smtClean="0"/>
              <a:t>25/09/2023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D725D-B94A-42B0-BBB9-291BD9F515DD}" type="slidenum">
              <a:rPr lang="en-GB" smtClean="0"/>
              <a:t>‹#›</a:t>
            </a:fld>
            <a:endParaRPr lang="en-GB"/>
          </a:p>
        </p:txBody>
      </p:sp>
    </p:spTree>
    <p:extLst>
      <p:ext uri="{BB962C8B-B14F-4D97-AF65-F5344CB8AC3E}">
        <p14:creationId xmlns:p14="http://schemas.microsoft.com/office/powerpoint/2010/main" val="2882210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 the absence of fines: The role of negotiation in the enforcement of  environmental law - Brexit &amp;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7552" y="2420888"/>
            <a:ext cx="9161552" cy="1440160"/>
          </a:xfr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3500000" scaled="1"/>
            <a:tileRect/>
          </a:gradFill>
          <a:ln>
            <a:solidFill>
              <a:schemeClr val="bg2">
                <a:lumMod val="25000"/>
              </a:schemeClr>
            </a:solidFill>
          </a:ln>
        </p:spPr>
        <p:txBody>
          <a:bodyPr>
            <a:normAutofit/>
          </a:bodyPr>
          <a:lstStyle/>
          <a:p>
            <a:r>
              <a:rPr lang="en-GB" sz="8000" dirty="0" err="1">
                <a:solidFill>
                  <a:schemeClr val="accent3">
                    <a:lumMod val="75000"/>
                  </a:schemeClr>
                </a:solidFill>
                <a:latin typeface="Twinkl Thin" panose="02000000000000000000" pitchFamily="2" charset="0"/>
              </a:rPr>
              <a:t>Foxhowl</a:t>
            </a:r>
            <a:r>
              <a:rPr lang="en-GB" sz="8000" dirty="0">
                <a:solidFill>
                  <a:schemeClr val="accent3">
                    <a:lumMod val="75000"/>
                  </a:schemeClr>
                </a:solidFill>
                <a:latin typeface="Twinkl Thin" panose="02000000000000000000" pitchFamily="2" charset="0"/>
              </a:rPr>
              <a:t> 2023</a:t>
            </a:r>
          </a:p>
        </p:txBody>
      </p:sp>
    </p:spTree>
    <p:extLst>
      <p:ext uri="{BB962C8B-B14F-4D97-AF65-F5344CB8AC3E}">
        <p14:creationId xmlns:p14="http://schemas.microsoft.com/office/powerpoint/2010/main" val="1189477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Twinkl Thin" panose="02000000000000000000" pitchFamily="2" charset="0"/>
              </a:rPr>
              <a:t>Dining Room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3960" y="1196752"/>
            <a:ext cx="7256080" cy="5442060"/>
          </a:xfrm>
        </p:spPr>
      </p:pic>
    </p:spTree>
    <p:extLst>
      <p:ext uri="{BB962C8B-B14F-4D97-AF65-F5344CB8AC3E}">
        <p14:creationId xmlns:p14="http://schemas.microsoft.com/office/powerpoint/2010/main" val="262050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solidFill>
                  <a:schemeClr val="bg1"/>
                </a:solidFill>
                <a:latin typeface="Twinkl Thin" panose="02000000000000000000" pitchFamily="2" charset="0"/>
              </a:rPr>
              <a:t>Food Hatch</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196752"/>
            <a:ext cx="7200800" cy="5400600"/>
          </a:xfrm>
        </p:spPr>
      </p:pic>
    </p:spTree>
    <p:extLst>
      <p:ext uri="{BB962C8B-B14F-4D97-AF65-F5344CB8AC3E}">
        <p14:creationId xmlns:p14="http://schemas.microsoft.com/office/powerpoint/2010/main" val="415782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63"/>
            <a:ext cx="8229600" cy="1143000"/>
          </a:xfrm>
        </p:spPr>
        <p:txBody>
          <a:bodyPr/>
          <a:lstStyle/>
          <a:p>
            <a:r>
              <a:rPr lang="en-GB" dirty="0">
                <a:solidFill>
                  <a:schemeClr val="bg1"/>
                </a:solidFill>
                <a:latin typeface="Twinkl Thin" panose="02000000000000000000" pitchFamily="2" charset="0"/>
              </a:rPr>
              <a:t>Day 1</a:t>
            </a:r>
          </a:p>
        </p:txBody>
      </p:sp>
      <p:sp>
        <p:nvSpPr>
          <p:cNvPr id="3" name="Content Placeholder 2"/>
          <p:cNvSpPr>
            <a:spLocks noGrp="1"/>
          </p:cNvSpPr>
          <p:nvPr>
            <p:ph idx="1"/>
          </p:nvPr>
        </p:nvSpPr>
        <p:spPr>
          <a:xfrm>
            <a:off x="89756" y="723500"/>
            <a:ext cx="8964488" cy="5832648"/>
          </a:xfrm>
        </p:spPr>
        <p:txBody>
          <a:bodyPr>
            <a:noAutofit/>
          </a:bodyPr>
          <a:lstStyle/>
          <a:p>
            <a:r>
              <a:rPr lang="en-GB" sz="2200" dirty="0">
                <a:solidFill>
                  <a:schemeClr val="bg1"/>
                </a:solidFill>
                <a:latin typeface="Twinkl Thin" panose="02000000000000000000" pitchFamily="2" charset="0"/>
              </a:rPr>
              <a:t>Arrive at school at 8:30 – must be in wellies! </a:t>
            </a:r>
          </a:p>
          <a:p>
            <a:r>
              <a:rPr lang="en-GB" sz="2200" dirty="0">
                <a:solidFill>
                  <a:schemeClr val="bg1"/>
                </a:solidFill>
                <a:latin typeface="Twinkl Thin" panose="02000000000000000000" pitchFamily="2" charset="0"/>
              </a:rPr>
              <a:t>9:00 Leave school</a:t>
            </a:r>
          </a:p>
          <a:p>
            <a:r>
              <a:rPr lang="en-GB" sz="2200" dirty="0">
                <a:solidFill>
                  <a:schemeClr val="bg1"/>
                </a:solidFill>
                <a:latin typeface="Twinkl Thin" panose="02000000000000000000" pitchFamily="2" charset="0"/>
              </a:rPr>
              <a:t>9:45 Arrive at Fox Howl</a:t>
            </a:r>
          </a:p>
          <a:p>
            <a:r>
              <a:rPr lang="en-GB" sz="2200" dirty="0">
                <a:solidFill>
                  <a:schemeClr val="bg1"/>
                </a:solidFill>
                <a:latin typeface="Twinkl Thin" panose="02000000000000000000" pitchFamily="2" charset="0"/>
              </a:rPr>
              <a:t>10:00 Have snack and leave bags in centre</a:t>
            </a:r>
          </a:p>
          <a:p>
            <a:r>
              <a:rPr lang="en-GB" sz="2200" dirty="0">
                <a:solidFill>
                  <a:schemeClr val="bg1"/>
                </a:solidFill>
                <a:latin typeface="Twinkl Thin" panose="02000000000000000000" pitchFamily="2" charset="0"/>
              </a:rPr>
              <a:t>10:30 – Pond dipping / Stream walking</a:t>
            </a:r>
          </a:p>
          <a:p>
            <a:r>
              <a:rPr lang="en-GB" sz="2200" dirty="0">
                <a:solidFill>
                  <a:schemeClr val="bg1"/>
                </a:solidFill>
                <a:latin typeface="Twinkl Thin" panose="02000000000000000000" pitchFamily="2" charset="0"/>
              </a:rPr>
              <a:t>11:30 - Health and Safety talk</a:t>
            </a:r>
          </a:p>
          <a:p>
            <a:r>
              <a:rPr lang="en-GB" sz="2200" dirty="0">
                <a:solidFill>
                  <a:schemeClr val="bg1"/>
                </a:solidFill>
                <a:latin typeface="Twinkl Thin" panose="02000000000000000000" pitchFamily="2" charset="0"/>
              </a:rPr>
              <a:t>12:30 Lunch – packed lunch in the centre* </a:t>
            </a:r>
            <a:r>
              <a:rPr lang="en-GB" sz="2200" u="sng" dirty="0">
                <a:solidFill>
                  <a:schemeClr val="bg1"/>
                </a:solidFill>
                <a:latin typeface="Twinkl Thin" panose="02000000000000000000" pitchFamily="2" charset="0"/>
              </a:rPr>
              <a:t>Please inform us if you would like a school packed lunch to be provided</a:t>
            </a:r>
          </a:p>
          <a:p>
            <a:r>
              <a:rPr lang="en-GB" sz="2200" dirty="0">
                <a:solidFill>
                  <a:schemeClr val="bg1"/>
                </a:solidFill>
                <a:latin typeface="Twinkl Thin" panose="02000000000000000000" pitchFamily="2" charset="0"/>
              </a:rPr>
              <a:t>1:30 Den building</a:t>
            </a:r>
          </a:p>
          <a:p>
            <a:r>
              <a:rPr lang="en-GB" sz="2200" dirty="0">
                <a:solidFill>
                  <a:schemeClr val="bg1"/>
                </a:solidFill>
                <a:latin typeface="Twinkl Thin" panose="02000000000000000000" pitchFamily="2" charset="0"/>
              </a:rPr>
              <a:t>3:30 Walk around the forest, exploring different habitats and looking for mini-beasts</a:t>
            </a:r>
          </a:p>
          <a:p>
            <a:r>
              <a:rPr lang="en-GB" sz="2200" dirty="0">
                <a:solidFill>
                  <a:schemeClr val="bg1"/>
                </a:solidFill>
                <a:latin typeface="Twinkl Thin" panose="02000000000000000000" pitchFamily="2" charset="0"/>
              </a:rPr>
              <a:t>5:30 Evening meal in the centre</a:t>
            </a:r>
          </a:p>
          <a:p>
            <a:r>
              <a:rPr lang="en-GB" sz="2200" dirty="0">
                <a:solidFill>
                  <a:schemeClr val="bg1"/>
                </a:solidFill>
                <a:latin typeface="Twinkl Thin" panose="02000000000000000000" pitchFamily="2" charset="0"/>
              </a:rPr>
              <a:t>6:15 Play outside</a:t>
            </a:r>
          </a:p>
          <a:p>
            <a:r>
              <a:rPr lang="en-GB" sz="2200" dirty="0">
                <a:solidFill>
                  <a:schemeClr val="bg1"/>
                </a:solidFill>
                <a:latin typeface="Twinkl Thin" panose="02000000000000000000" pitchFamily="2" charset="0"/>
              </a:rPr>
              <a:t>7:00 Campfire and toasted marshmallows</a:t>
            </a:r>
          </a:p>
          <a:p>
            <a:r>
              <a:rPr lang="en-GB" sz="2200" dirty="0">
                <a:solidFill>
                  <a:schemeClr val="bg1"/>
                </a:solidFill>
                <a:latin typeface="Twinkl Thin" panose="02000000000000000000" pitchFamily="2" charset="0"/>
              </a:rPr>
              <a:t>8:00 Prepare for bed</a:t>
            </a:r>
          </a:p>
        </p:txBody>
      </p:sp>
      <p:pic>
        <p:nvPicPr>
          <p:cNvPr id="4" name="Picture 3"/>
          <p:cNvPicPr>
            <a:picLocks noChangeAspect="1"/>
          </p:cNvPicPr>
          <p:nvPr/>
        </p:nvPicPr>
        <p:blipFill>
          <a:blip r:embed="rId3"/>
          <a:stretch>
            <a:fillRect/>
          </a:stretch>
        </p:blipFill>
        <p:spPr>
          <a:xfrm>
            <a:off x="6164852" y="4797152"/>
            <a:ext cx="2889392" cy="1872208"/>
          </a:xfrm>
          <a:prstGeom prst="rect">
            <a:avLst/>
          </a:prstGeom>
        </p:spPr>
      </p:pic>
    </p:spTree>
    <p:extLst>
      <p:ext uri="{BB962C8B-B14F-4D97-AF65-F5344CB8AC3E}">
        <p14:creationId xmlns:p14="http://schemas.microsoft.com/office/powerpoint/2010/main" val="2275254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32"/>
            <a:ext cx="8229600" cy="1143000"/>
          </a:xfrm>
        </p:spPr>
        <p:txBody>
          <a:bodyPr>
            <a:normAutofit fontScale="90000"/>
          </a:bodyPr>
          <a:lstStyle/>
          <a:p>
            <a:r>
              <a:rPr lang="en-GB" sz="5400" dirty="0">
                <a:solidFill>
                  <a:schemeClr val="bg1"/>
                </a:solidFill>
                <a:latin typeface="Twinkl Thin" panose="02000000000000000000" pitchFamily="2" charset="0"/>
              </a:rPr>
              <a:t>Looking for signs of animals…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124470">
            <a:off x="395536" y="1417638"/>
            <a:ext cx="4402584" cy="2935056"/>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1202">
            <a:off x="4524439" y="2040862"/>
            <a:ext cx="4283968" cy="28559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3933056"/>
            <a:ext cx="4139952" cy="2759968"/>
          </a:xfrm>
          <a:prstGeom prst="rect">
            <a:avLst/>
          </a:prstGeom>
        </p:spPr>
      </p:pic>
    </p:spTree>
    <p:extLst>
      <p:ext uri="{BB962C8B-B14F-4D97-AF65-F5344CB8AC3E}">
        <p14:creationId xmlns:p14="http://schemas.microsoft.com/office/powerpoint/2010/main" val="2393713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332656"/>
            <a:ext cx="7488832" cy="1015663"/>
          </a:xfrm>
          <a:prstGeom prst="rect">
            <a:avLst/>
          </a:prstGeom>
          <a:noFill/>
        </p:spPr>
        <p:txBody>
          <a:bodyPr wrap="square" rtlCol="0">
            <a:spAutoFit/>
          </a:bodyPr>
          <a:lstStyle/>
          <a:p>
            <a:pPr algn="ctr"/>
            <a:r>
              <a:rPr lang="en-GB" sz="6000" dirty="0">
                <a:solidFill>
                  <a:schemeClr val="bg1"/>
                </a:solidFill>
                <a:latin typeface="Twinkl Thin" panose="02000000000000000000" pitchFamily="2" charset="0"/>
              </a:rPr>
              <a:t>Stream Walking</a:t>
            </a:r>
          </a:p>
        </p:txBody>
      </p:sp>
      <p:pic>
        <p:nvPicPr>
          <p:cNvPr id="1026" name="Picture 2" descr="F:\Foxhowl for display\P10004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8319"/>
            <a:ext cx="799288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50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2852936"/>
            <a:ext cx="4548455" cy="3411341"/>
          </a:xfrm>
          <a:prstGeom prst="rect">
            <a:avLst/>
          </a:prstGeom>
        </p:spPr>
      </p:pic>
      <p:sp>
        <p:nvSpPr>
          <p:cNvPr id="3" name="Text Placeholder 2"/>
          <p:cNvSpPr>
            <a:spLocks noGrp="1"/>
          </p:cNvSpPr>
          <p:nvPr>
            <p:ph type="body" idx="1"/>
          </p:nvPr>
        </p:nvSpPr>
        <p:spPr>
          <a:xfrm>
            <a:off x="611560" y="476673"/>
            <a:ext cx="7772400" cy="1008112"/>
          </a:xfrm>
        </p:spPr>
        <p:txBody>
          <a:bodyPr>
            <a:normAutofit/>
          </a:bodyPr>
          <a:lstStyle/>
          <a:p>
            <a:pPr algn="ctr"/>
            <a:r>
              <a:rPr lang="en-GB" sz="6000" dirty="0">
                <a:solidFill>
                  <a:schemeClr val="bg1"/>
                </a:solidFill>
                <a:latin typeface="Twinkl Thin" panose="02000000000000000000" pitchFamily="2" charset="0"/>
              </a:rPr>
              <a:t>Den Building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700808"/>
            <a:ext cx="4378099" cy="3283574"/>
          </a:xfrm>
          <a:prstGeom prst="rect">
            <a:avLst/>
          </a:prstGeom>
        </p:spPr>
      </p:pic>
    </p:spTree>
    <p:extLst>
      <p:ext uri="{BB962C8B-B14F-4D97-AF65-F5344CB8AC3E}">
        <p14:creationId xmlns:p14="http://schemas.microsoft.com/office/powerpoint/2010/main" val="944699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solidFill>
                  <a:schemeClr val="bg1"/>
                </a:solidFill>
                <a:latin typeface="Twinkl Thin" panose="02000000000000000000" pitchFamily="2" charset="0"/>
              </a:rPr>
              <a:t>The Finished Den</a:t>
            </a:r>
          </a:p>
        </p:txBody>
      </p:sp>
      <p:pic>
        <p:nvPicPr>
          <p:cNvPr id="1026" name="Picture 2" descr="C:\Users\p.swift\Desktop\Foxhowl\foxhowl-48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2331132" cy="31081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swift\Desktop\Foxhowl\foxhowl-4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095201"/>
            <a:ext cx="2331132" cy="31081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swift\Desktop\Foxhowl\foxhowl-4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924944"/>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3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0044"/>
            <a:ext cx="8229600" cy="1143000"/>
          </a:xfrm>
        </p:spPr>
        <p:txBody>
          <a:bodyPr>
            <a:normAutofit/>
          </a:bodyPr>
          <a:lstStyle/>
          <a:p>
            <a:r>
              <a:rPr lang="en-GB" sz="5400" dirty="0">
                <a:solidFill>
                  <a:schemeClr val="bg1"/>
                </a:solidFill>
                <a:latin typeface="Twinkl Thin" panose="02000000000000000000" pitchFamily="2" charset="0"/>
              </a:rPr>
              <a:t>Day 2 </a:t>
            </a:r>
          </a:p>
        </p:txBody>
      </p:sp>
      <p:sp>
        <p:nvSpPr>
          <p:cNvPr id="3" name="Content Placeholder 2"/>
          <p:cNvSpPr>
            <a:spLocks noGrp="1"/>
          </p:cNvSpPr>
          <p:nvPr>
            <p:ph idx="1"/>
          </p:nvPr>
        </p:nvSpPr>
        <p:spPr>
          <a:xfrm>
            <a:off x="225860" y="1346888"/>
            <a:ext cx="8568952" cy="5314602"/>
          </a:xfrm>
        </p:spPr>
        <p:txBody>
          <a:bodyPr>
            <a:normAutofit/>
          </a:bodyPr>
          <a:lstStyle/>
          <a:p>
            <a:r>
              <a:rPr lang="en-GB" dirty="0">
                <a:solidFill>
                  <a:schemeClr val="bg1"/>
                </a:solidFill>
                <a:latin typeface="Twinkl Thin" panose="02000000000000000000" pitchFamily="2" charset="0"/>
              </a:rPr>
              <a:t>7:00-7:30 wake up!</a:t>
            </a:r>
          </a:p>
          <a:p>
            <a:r>
              <a:rPr lang="en-GB" dirty="0">
                <a:solidFill>
                  <a:schemeClr val="bg1"/>
                </a:solidFill>
                <a:latin typeface="Twinkl Thin" panose="02000000000000000000" pitchFamily="2" charset="0"/>
              </a:rPr>
              <a:t>8:00 Breakfast</a:t>
            </a:r>
          </a:p>
          <a:p>
            <a:r>
              <a:rPr lang="en-GB" dirty="0">
                <a:solidFill>
                  <a:schemeClr val="bg1"/>
                </a:solidFill>
                <a:latin typeface="Twinkl Thin" panose="02000000000000000000" pitchFamily="2" charset="0"/>
              </a:rPr>
              <a:t>9:00 Prepare everything for home</a:t>
            </a:r>
          </a:p>
          <a:p>
            <a:r>
              <a:rPr lang="en-GB" dirty="0">
                <a:solidFill>
                  <a:schemeClr val="bg1"/>
                </a:solidFill>
                <a:latin typeface="Twinkl Thin" panose="02000000000000000000" pitchFamily="2" charset="0"/>
              </a:rPr>
              <a:t>9:15 Forest art and forest games</a:t>
            </a:r>
          </a:p>
          <a:p>
            <a:r>
              <a:rPr lang="en-GB" dirty="0">
                <a:solidFill>
                  <a:schemeClr val="bg1"/>
                </a:solidFill>
                <a:latin typeface="Twinkl Thin" panose="02000000000000000000" pitchFamily="2" charset="0"/>
              </a:rPr>
              <a:t>12:00 Lunch</a:t>
            </a:r>
          </a:p>
          <a:p>
            <a:r>
              <a:rPr lang="en-GB" dirty="0">
                <a:solidFill>
                  <a:schemeClr val="bg1"/>
                </a:solidFill>
                <a:latin typeface="Twinkl Thin" panose="02000000000000000000" pitchFamily="2" charset="0"/>
              </a:rPr>
              <a:t>1:00 Depart for school</a:t>
            </a:r>
          </a:p>
          <a:p>
            <a:r>
              <a:rPr lang="en-GB" dirty="0">
                <a:solidFill>
                  <a:schemeClr val="bg1"/>
                </a:solidFill>
                <a:latin typeface="Twinkl Thin" panose="02000000000000000000" pitchFamily="2" charset="0"/>
              </a:rPr>
              <a:t>2:00 Arrive at school – children should be collected early</a:t>
            </a:r>
          </a:p>
          <a:p>
            <a:pPr marL="0" indent="0">
              <a:buNone/>
            </a:pPr>
            <a:endParaRPr lang="en-GB" dirty="0">
              <a:solidFill>
                <a:schemeClr val="bg1"/>
              </a:solidFill>
              <a:latin typeface="Twinkl Thin" panose="02000000000000000000" pitchFamily="2" charset="0"/>
            </a:endParaRPr>
          </a:p>
          <a:p>
            <a:pPr marL="0" indent="0">
              <a:buNone/>
            </a:pPr>
            <a:endParaRPr lang="en-GB" dirty="0">
              <a:solidFill>
                <a:schemeClr val="bg1"/>
              </a:solidFill>
              <a:latin typeface="Twinkl Thin" panose="02000000000000000000" pitchFamily="2" charset="0"/>
            </a:endParaRPr>
          </a:p>
        </p:txBody>
      </p:sp>
    </p:spTree>
    <p:extLst>
      <p:ext uri="{BB962C8B-B14F-4D97-AF65-F5344CB8AC3E}">
        <p14:creationId xmlns:p14="http://schemas.microsoft.com/office/powerpoint/2010/main" val="341196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solidFill>
                  <a:schemeClr val="bg1"/>
                </a:solidFill>
                <a:latin typeface="Twinkl Thin" panose="02000000000000000000" pitchFamily="2" charset="0"/>
              </a:rPr>
              <a:t>Forest Art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130" y="1410917"/>
            <a:ext cx="7071739" cy="5303804"/>
          </a:xfrm>
          <a:prstGeom prst="rect">
            <a:avLst/>
          </a:prstGeom>
        </p:spPr>
      </p:pic>
    </p:spTree>
    <p:extLst>
      <p:ext uri="{BB962C8B-B14F-4D97-AF65-F5344CB8AC3E}">
        <p14:creationId xmlns:p14="http://schemas.microsoft.com/office/powerpoint/2010/main" val="4240383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a:solidFill>
                  <a:schemeClr val="bg1"/>
                </a:solidFill>
                <a:latin typeface="Twinkl Thin" panose="02000000000000000000" pitchFamily="2" charset="0"/>
              </a:rPr>
              <a:t>Forest Art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2564904"/>
            <a:ext cx="4536504" cy="3402378"/>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484784"/>
            <a:ext cx="4409463" cy="3307097"/>
          </a:xfrm>
        </p:spPr>
      </p:pic>
    </p:spTree>
    <p:extLst>
      <p:ext uri="{BB962C8B-B14F-4D97-AF65-F5344CB8AC3E}">
        <p14:creationId xmlns:p14="http://schemas.microsoft.com/office/powerpoint/2010/main" val="130570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solidFill>
                  <a:schemeClr val="bg1"/>
                </a:solidFill>
                <a:latin typeface="Twinkl Thin" panose="02000000000000000000" pitchFamily="2" charset="0"/>
              </a:rPr>
              <a:t>Staffing</a:t>
            </a:r>
          </a:p>
        </p:txBody>
      </p:sp>
      <p:sp>
        <p:nvSpPr>
          <p:cNvPr id="3" name="Content Placeholder 2"/>
          <p:cNvSpPr>
            <a:spLocks noGrp="1"/>
          </p:cNvSpPr>
          <p:nvPr>
            <p:ph idx="1"/>
          </p:nvPr>
        </p:nvSpPr>
        <p:spPr>
          <a:xfrm>
            <a:off x="450304" y="1446238"/>
            <a:ext cx="8229600" cy="4525963"/>
          </a:xfrm>
        </p:spPr>
        <p:txBody>
          <a:bodyPr>
            <a:normAutofit/>
          </a:bodyPr>
          <a:lstStyle/>
          <a:p>
            <a:r>
              <a:rPr lang="en-GB" dirty="0">
                <a:solidFill>
                  <a:schemeClr val="bg1"/>
                </a:solidFill>
                <a:latin typeface="Twinkl Thin" panose="02000000000000000000" pitchFamily="2" charset="0"/>
              </a:rPr>
              <a:t>Miss Lea, Miss Bates and Mrs Forshaw are attending and staying overnight with the children.</a:t>
            </a:r>
          </a:p>
          <a:p>
            <a:pPr marL="0" indent="0">
              <a:buNone/>
            </a:pPr>
            <a:endParaRPr lang="en-GB" dirty="0">
              <a:solidFill>
                <a:schemeClr val="bg1"/>
              </a:solidFill>
              <a:latin typeface="Twinkl Thin" panose="02000000000000000000" pitchFamily="2" charset="0"/>
            </a:endParaRPr>
          </a:p>
          <a:p>
            <a:endParaRPr lang="en-GB" dirty="0">
              <a:solidFill>
                <a:schemeClr val="bg1"/>
              </a:solidFill>
              <a:latin typeface="Twinkl Thin" panose="02000000000000000000" pitchFamily="2" charset="0"/>
            </a:endParaRPr>
          </a:p>
          <a:p>
            <a:endParaRPr lang="en-GB" dirty="0">
              <a:solidFill>
                <a:schemeClr val="bg1"/>
              </a:solidFill>
              <a:latin typeface="Twinkl Thin" panose="02000000000000000000" pitchFamily="2" charset="0"/>
            </a:endParaRPr>
          </a:p>
        </p:txBody>
      </p:sp>
    </p:spTree>
    <p:extLst>
      <p:ext uri="{BB962C8B-B14F-4D97-AF65-F5344CB8AC3E}">
        <p14:creationId xmlns:p14="http://schemas.microsoft.com/office/powerpoint/2010/main" val="24907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5580112" cy="372007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67">
            <a:off x="4038865" y="2843745"/>
            <a:ext cx="4680012" cy="312000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6397">
            <a:off x="258394" y="3509335"/>
            <a:ext cx="4283968" cy="2855978"/>
          </a:xfrm>
          <a:prstGeom prst="rect">
            <a:avLst/>
          </a:prstGeom>
        </p:spPr>
      </p:pic>
    </p:spTree>
    <p:extLst>
      <p:ext uri="{BB962C8B-B14F-4D97-AF65-F5344CB8AC3E}">
        <p14:creationId xmlns:p14="http://schemas.microsoft.com/office/powerpoint/2010/main" val="233896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56"/>
            <a:ext cx="8229600" cy="1143000"/>
          </a:xfrm>
        </p:spPr>
        <p:txBody>
          <a:bodyPr>
            <a:normAutofit/>
          </a:bodyPr>
          <a:lstStyle/>
          <a:p>
            <a:r>
              <a:rPr lang="en-GB" sz="5400" dirty="0">
                <a:solidFill>
                  <a:schemeClr val="bg1"/>
                </a:solidFill>
                <a:latin typeface="Twinkl Thin" panose="02000000000000000000" pitchFamily="2" charset="0"/>
              </a:rPr>
              <a:t>The Day We Leave</a:t>
            </a:r>
          </a:p>
        </p:txBody>
      </p:sp>
      <p:sp>
        <p:nvSpPr>
          <p:cNvPr id="3" name="Content Placeholder 2"/>
          <p:cNvSpPr>
            <a:spLocks noGrp="1"/>
          </p:cNvSpPr>
          <p:nvPr>
            <p:ph idx="1"/>
          </p:nvPr>
        </p:nvSpPr>
        <p:spPr>
          <a:xfrm>
            <a:off x="179512" y="1052736"/>
            <a:ext cx="8784976" cy="5210472"/>
          </a:xfrm>
        </p:spPr>
        <p:txBody>
          <a:bodyPr>
            <a:noAutofit/>
          </a:bodyPr>
          <a:lstStyle/>
          <a:p>
            <a:pPr marL="0" indent="0">
              <a:buNone/>
            </a:pPr>
            <a:r>
              <a:rPr lang="en-GB" sz="2800" dirty="0">
                <a:solidFill>
                  <a:schemeClr val="bg1"/>
                </a:solidFill>
                <a:latin typeface="Twinkl Thin" panose="02000000000000000000" pitchFamily="2" charset="0"/>
              </a:rPr>
              <a:t>Children need to come to school wearing:</a:t>
            </a:r>
          </a:p>
          <a:p>
            <a:pPr marL="0" indent="0">
              <a:buNone/>
            </a:pPr>
            <a:r>
              <a:rPr lang="en-GB" sz="2800" dirty="0">
                <a:solidFill>
                  <a:schemeClr val="bg1"/>
                </a:solidFill>
                <a:latin typeface="Twinkl Thin" panose="02000000000000000000" pitchFamily="2" charset="0"/>
              </a:rPr>
              <a:t>- Warm clothes that are not new and can get dirty</a:t>
            </a:r>
          </a:p>
          <a:p>
            <a:pPr marL="0" indent="0">
              <a:buNone/>
            </a:pPr>
            <a:r>
              <a:rPr lang="en-GB" sz="2800" dirty="0">
                <a:solidFill>
                  <a:schemeClr val="bg1"/>
                </a:solidFill>
                <a:latin typeface="Twinkl Thin" panose="02000000000000000000" pitchFamily="2" charset="0"/>
              </a:rPr>
              <a:t>- Layers of t-shirts and jumpers/sweatshirts</a:t>
            </a:r>
          </a:p>
          <a:p>
            <a:pPr marL="0" indent="0">
              <a:buNone/>
            </a:pPr>
            <a:r>
              <a:rPr lang="en-GB" sz="2800" dirty="0">
                <a:solidFill>
                  <a:schemeClr val="bg1"/>
                </a:solidFill>
                <a:latin typeface="Twinkl Thin" panose="02000000000000000000" pitchFamily="2" charset="0"/>
              </a:rPr>
              <a:t>- A warm coat, *hat and gloves</a:t>
            </a:r>
          </a:p>
          <a:p>
            <a:pPr marL="0" indent="0">
              <a:buNone/>
            </a:pPr>
            <a:r>
              <a:rPr lang="en-GB" sz="2800" dirty="0">
                <a:solidFill>
                  <a:schemeClr val="bg1"/>
                </a:solidFill>
                <a:latin typeface="Twinkl Thin" panose="02000000000000000000" pitchFamily="2" charset="0"/>
              </a:rPr>
              <a:t>- Warm trousers such as joggers (not jeans)</a:t>
            </a:r>
          </a:p>
          <a:p>
            <a:pPr marL="0" indent="0">
              <a:buNone/>
            </a:pPr>
            <a:r>
              <a:rPr lang="en-GB" sz="2800" dirty="0">
                <a:solidFill>
                  <a:schemeClr val="bg1"/>
                </a:solidFill>
                <a:latin typeface="Twinkl Thin" panose="02000000000000000000" pitchFamily="2" charset="0"/>
              </a:rPr>
              <a:t>- Wellies</a:t>
            </a:r>
          </a:p>
          <a:p>
            <a:pPr marL="0" indent="0">
              <a:buNone/>
            </a:pPr>
            <a:endParaRPr lang="en-GB" sz="2800" dirty="0">
              <a:solidFill>
                <a:schemeClr val="bg1"/>
              </a:solidFill>
              <a:latin typeface="Twinkl Thin" panose="02000000000000000000" pitchFamily="2" charset="0"/>
            </a:endParaRPr>
          </a:p>
          <a:p>
            <a:pPr marL="0" indent="0">
              <a:buNone/>
            </a:pPr>
            <a:r>
              <a:rPr lang="en-GB" sz="2800" dirty="0">
                <a:solidFill>
                  <a:schemeClr val="bg1"/>
                </a:solidFill>
                <a:latin typeface="Twinkl Thin" panose="02000000000000000000" pitchFamily="2" charset="0"/>
              </a:rPr>
              <a:t>They will also need:</a:t>
            </a:r>
          </a:p>
          <a:p>
            <a:pPr marL="0" indent="0">
              <a:buNone/>
            </a:pPr>
            <a:r>
              <a:rPr lang="en-GB" sz="2800" dirty="0">
                <a:solidFill>
                  <a:schemeClr val="bg1"/>
                </a:solidFill>
                <a:latin typeface="Twinkl Thin" panose="02000000000000000000" pitchFamily="2" charset="0"/>
              </a:rPr>
              <a:t>-Rucksack with their packed lunch in a carrier bag and a small overnight bag that children can carry themselves (full kit list available to take home today)</a:t>
            </a:r>
          </a:p>
          <a:p>
            <a:endParaRPr lang="en-GB" sz="2800" dirty="0">
              <a:solidFill>
                <a:schemeClr val="bg1"/>
              </a:solidFill>
              <a:latin typeface="Twinkl Thin" panose="02000000000000000000" pitchFamily="2" charset="0"/>
            </a:endParaRPr>
          </a:p>
        </p:txBody>
      </p:sp>
    </p:spTree>
    <p:extLst>
      <p:ext uri="{BB962C8B-B14F-4D97-AF65-F5344CB8AC3E}">
        <p14:creationId xmlns:p14="http://schemas.microsoft.com/office/powerpoint/2010/main" val="3592536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56"/>
            <a:ext cx="8229600" cy="1143000"/>
          </a:xfrm>
        </p:spPr>
        <p:txBody>
          <a:bodyPr>
            <a:normAutofit/>
          </a:bodyPr>
          <a:lstStyle/>
          <a:p>
            <a:r>
              <a:rPr lang="en-GB" sz="5400" b="1" u="sng" dirty="0">
                <a:solidFill>
                  <a:schemeClr val="bg1"/>
                </a:solidFill>
                <a:latin typeface="Twinkl Thin" panose="02000000000000000000" pitchFamily="2" charset="0"/>
              </a:rPr>
              <a:t>Please no electronics</a:t>
            </a:r>
          </a:p>
        </p:txBody>
      </p:sp>
      <p:pic>
        <p:nvPicPr>
          <p:cNvPr id="1028" name="Picture 4" descr="No Electronics Images – Browse 14,888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852" y="1170856"/>
            <a:ext cx="5190296" cy="519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4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solidFill>
                  <a:schemeClr val="bg1"/>
                </a:solidFill>
                <a:latin typeface="Twinkl Thin" panose="02000000000000000000" pitchFamily="2" charset="0"/>
              </a:rPr>
              <a:t>Any Emergencies?</a:t>
            </a:r>
          </a:p>
        </p:txBody>
      </p:sp>
      <p:sp>
        <p:nvSpPr>
          <p:cNvPr id="3" name="Content Placeholder 2"/>
          <p:cNvSpPr>
            <a:spLocks noGrp="1"/>
          </p:cNvSpPr>
          <p:nvPr>
            <p:ph idx="1"/>
          </p:nvPr>
        </p:nvSpPr>
        <p:spPr>
          <a:xfrm>
            <a:off x="179512" y="1404710"/>
            <a:ext cx="8784976" cy="4976618"/>
          </a:xfrm>
        </p:spPr>
        <p:txBody>
          <a:bodyPr>
            <a:normAutofit/>
          </a:bodyPr>
          <a:lstStyle/>
          <a:p>
            <a:r>
              <a:rPr lang="en-GB" dirty="0">
                <a:solidFill>
                  <a:schemeClr val="bg1"/>
                </a:solidFill>
                <a:latin typeface="Twinkl Thin" panose="02000000000000000000" pitchFamily="2" charset="0"/>
              </a:rPr>
              <a:t>Mrs Forshaw and Miss Bates are our first aiders.</a:t>
            </a:r>
          </a:p>
          <a:p>
            <a:r>
              <a:rPr lang="en-GB" dirty="0">
                <a:solidFill>
                  <a:schemeClr val="bg1"/>
                </a:solidFill>
                <a:latin typeface="Twinkl Thin" panose="02000000000000000000" pitchFamily="2" charset="0"/>
              </a:rPr>
              <a:t>All members of staff will have mobile phones available to contact school and contact numbers for parents in an emergency.</a:t>
            </a:r>
          </a:p>
          <a:p>
            <a:r>
              <a:rPr lang="en-GB" dirty="0">
                <a:solidFill>
                  <a:schemeClr val="bg1"/>
                </a:solidFill>
                <a:latin typeface="Twinkl Thin" panose="02000000000000000000" pitchFamily="2" charset="0"/>
              </a:rPr>
              <a:t>Please ensure medical information and permission to administer medication forms are completed today.</a:t>
            </a:r>
          </a:p>
          <a:p>
            <a:endParaRPr lang="en-GB" dirty="0">
              <a:solidFill>
                <a:schemeClr val="bg1"/>
              </a:solidFill>
              <a:latin typeface="Twinkl Thin" panose="02000000000000000000" pitchFamily="2" charset="0"/>
            </a:endParaRPr>
          </a:p>
          <a:p>
            <a:endParaRPr lang="en-GB" dirty="0">
              <a:solidFill>
                <a:schemeClr val="bg1"/>
              </a:solidFill>
              <a:latin typeface="Twinkl Thin" panose="02000000000000000000" pitchFamily="2" charset="0"/>
            </a:endParaRPr>
          </a:p>
        </p:txBody>
      </p:sp>
    </p:spTree>
    <p:extLst>
      <p:ext uri="{BB962C8B-B14F-4D97-AF65-F5344CB8AC3E}">
        <p14:creationId xmlns:p14="http://schemas.microsoft.com/office/powerpoint/2010/main" val="2754771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1576">
            <a:off x="570426" y="2388647"/>
            <a:ext cx="5175595" cy="3450396"/>
          </a:xfrm>
          <a:prstGeom prst="rect">
            <a:avLst/>
          </a:prstGeom>
        </p:spPr>
      </p:pic>
      <p:pic>
        <p:nvPicPr>
          <p:cNvPr id="4" name="Picture 2" descr="F:\DCIM\102_PANA\P10209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14750">
            <a:off x="4922044" y="3760728"/>
            <a:ext cx="3624418" cy="241627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5364088" y="500192"/>
            <a:ext cx="3221120" cy="2304256"/>
          </a:xfrm>
          <a:prstGeom prst="wedgeEllipseCallout">
            <a:avLst>
              <a:gd name="adj1" fmla="val -64124"/>
              <a:gd name="adj2" fmla="val 72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868144" y="836712"/>
            <a:ext cx="2448272" cy="1631216"/>
          </a:xfrm>
          <a:prstGeom prst="rect">
            <a:avLst/>
          </a:prstGeom>
          <a:noFill/>
        </p:spPr>
        <p:txBody>
          <a:bodyPr wrap="square" rtlCol="0">
            <a:spAutoFit/>
          </a:bodyPr>
          <a:lstStyle/>
          <a:p>
            <a:r>
              <a:rPr lang="en-GB" sz="2000" dirty="0">
                <a:solidFill>
                  <a:schemeClr val="bg1"/>
                </a:solidFill>
                <a:latin typeface="Twinkl Thin" panose="02000000000000000000" pitchFamily="2" charset="0"/>
              </a:rPr>
              <a:t>We had an amazing time hiding in the forest in our camouflage with our faces painted!</a:t>
            </a:r>
          </a:p>
        </p:txBody>
      </p:sp>
      <p:sp>
        <p:nvSpPr>
          <p:cNvPr id="9" name="Oval Callout 8"/>
          <p:cNvSpPr/>
          <p:nvPr/>
        </p:nvSpPr>
        <p:spPr>
          <a:xfrm>
            <a:off x="395536" y="836712"/>
            <a:ext cx="3240360" cy="1967736"/>
          </a:xfrm>
          <a:prstGeom prst="wedgeEllipseCallout">
            <a:avLst>
              <a:gd name="adj1" fmla="val 44721"/>
              <a:gd name="adj2" fmla="val 772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27584" y="1268760"/>
            <a:ext cx="2520280" cy="954107"/>
          </a:xfrm>
          <a:prstGeom prst="rect">
            <a:avLst/>
          </a:prstGeom>
          <a:noFill/>
        </p:spPr>
        <p:txBody>
          <a:bodyPr wrap="square" rtlCol="0">
            <a:spAutoFit/>
          </a:bodyPr>
          <a:lstStyle/>
          <a:p>
            <a:r>
              <a:rPr lang="en-GB" sz="2800" dirty="0">
                <a:solidFill>
                  <a:schemeClr val="bg1"/>
                </a:solidFill>
                <a:latin typeface="Twinkl Thin" panose="02000000000000000000" pitchFamily="2" charset="0"/>
              </a:rPr>
              <a:t>The food was delicious!</a:t>
            </a:r>
          </a:p>
        </p:txBody>
      </p:sp>
      <p:sp>
        <p:nvSpPr>
          <p:cNvPr id="11" name="Oval Callout 10"/>
          <p:cNvSpPr/>
          <p:nvPr/>
        </p:nvSpPr>
        <p:spPr>
          <a:xfrm>
            <a:off x="2123728" y="4869160"/>
            <a:ext cx="2507829" cy="1872208"/>
          </a:xfrm>
          <a:prstGeom prst="wedgeEllipseCallout">
            <a:avLst>
              <a:gd name="adj1" fmla="val 70736"/>
              <a:gd name="adj2" fmla="val -301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504262" y="5377702"/>
            <a:ext cx="2219797" cy="830997"/>
          </a:xfrm>
          <a:prstGeom prst="rect">
            <a:avLst/>
          </a:prstGeom>
          <a:noFill/>
        </p:spPr>
        <p:txBody>
          <a:bodyPr wrap="square" rtlCol="0">
            <a:spAutoFit/>
          </a:bodyPr>
          <a:lstStyle/>
          <a:p>
            <a:r>
              <a:rPr lang="en-GB" sz="2400" dirty="0">
                <a:solidFill>
                  <a:schemeClr val="bg1"/>
                </a:solidFill>
                <a:latin typeface="Twinkl Thin" panose="02000000000000000000" pitchFamily="2" charset="0"/>
              </a:rPr>
              <a:t>The best trip ever!</a:t>
            </a:r>
          </a:p>
        </p:txBody>
      </p:sp>
    </p:spTree>
    <p:extLst>
      <p:ext uri="{BB962C8B-B14F-4D97-AF65-F5344CB8AC3E}">
        <p14:creationId xmlns:p14="http://schemas.microsoft.com/office/powerpoint/2010/main" val="24865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784976" cy="5688632"/>
          </a:xfrm>
        </p:spPr>
        <p:txBody>
          <a:bodyPr>
            <a:normAutofit fontScale="92500" lnSpcReduction="20000"/>
          </a:bodyPr>
          <a:lstStyle/>
          <a:p>
            <a:pPr marL="0" indent="0">
              <a:buNone/>
            </a:pPr>
            <a:r>
              <a:rPr lang="en-GB" sz="3600" dirty="0">
                <a:solidFill>
                  <a:schemeClr val="bg1"/>
                </a:solidFill>
                <a:latin typeface="Twinkl Thin" panose="02000000000000000000" pitchFamily="2" charset="0"/>
              </a:rPr>
              <a:t>Before you leave today, please complete and return the following forms – </a:t>
            </a:r>
          </a:p>
          <a:p>
            <a:endParaRPr lang="en-GB" sz="3600" dirty="0">
              <a:solidFill>
                <a:schemeClr val="bg1"/>
              </a:solidFill>
              <a:latin typeface="Twinkl Thin" panose="02000000000000000000" pitchFamily="2" charset="0"/>
            </a:endParaRPr>
          </a:p>
          <a:p>
            <a:r>
              <a:rPr lang="en-GB" sz="3600" dirty="0">
                <a:solidFill>
                  <a:schemeClr val="bg1"/>
                </a:solidFill>
                <a:latin typeface="Twinkl Thin" panose="02000000000000000000" pitchFamily="2" charset="0"/>
              </a:rPr>
              <a:t>Whether you require a school packed lunch for Day 1 of the visit or will be providing your own</a:t>
            </a:r>
          </a:p>
          <a:p>
            <a:r>
              <a:rPr lang="en-GB" sz="3600" dirty="0">
                <a:solidFill>
                  <a:schemeClr val="bg1"/>
                </a:solidFill>
                <a:latin typeface="Twinkl Thin" panose="02000000000000000000" pitchFamily="2" charset="0"/>
              </a:rPr>
              <a:t>Medical Information sheet</a:t>
            </a:r>
          </a:p>
          <a:p>
            <a:r>
              <a:rPr lang="en-GB" sz="3600" dirty="0">
                <a:solidFill>
                  <a:schemeClr val="bg1"/>
                </a:solidFill>
                <a:latin typeface="Twinkl Thin" panose="02000000000000000000" pitchFamily="2" charset="0"/>
              </a:rPr>
              <a:t>Any additional information you need us to know</a:t>
            </a:r>
          </a:p>
          <a:p>
            <a:r>
              <a:rPr lang="en-GB" sz="3600" dirty="0">
                <a:solidFill>
                  <a:schemeClr val="bg1"/>
                </a:solidFill>
                <a:latin typeface="Twinkl Thin" panose="02000000000000000000" pitchFamily="2" charset="0"/>
              </a:rPr>
              <a:t>Parental agreement form for school to administer medication</a:t>
            </a:r>
          </a:p>
          <a:p>
            <a:r>
              <a:rPr lang="en-GB" sz="3600" dirty="0">
                <a:solidFill>
                  <a:schemeClr val="bg1"/>
                </a:solidFill>
                <a:latin typeface="Twinkl Thin" panose="02000000000000000000" pitchFamily="2" charset="0"/>
              </a:rPr>
              <a:t>Please take home a full kit list</a:t>
            </a:r>
          </a:p>
        </p:txBody>
      </p:sp>
    </p:spTree>
    <p:extLst>
      <p:ext uri="{BB962C8B-B14F-4D97-AF65-F5344CB8AC3E}">
        <p14:creationId xmlns:p14="http://schemas.microsoft.com/office/powerpoint/2010/main" val="1003042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a:solidFill>
                  <a:schemeClr val="bg1"/>
                </a:solidFill>
                <a:latin typeface="Twinkl Thin" panose="02000000000000000000" pitchFamily="2" charset="0"/>
              </a:rPr>
              <a:t>About The Centre</a:t>
            </a:r>
          </a:p>
        </p:txBody>
      </p:sp>
      <p:sp>
        <p:nvSpPr>
          <p:cNvPr id="3" name="Content Placeholder 2"/>
          <p:cNvSpPr>
            <a:spLocks noGrp="1"/>
          </p:cNvSpPr>
          <p:nvPr>
            <p:ph idx="1"/>
          </p:nvPr>
        </p:nvSpPr>
        <p:spPr>
          <a:xfrm>
            <a:off x="67243" y="3613736"/>
            <a:ext cx="8819145" cy="2077691"/>
          </a:xfrm>
        </p:spPr>
        <p:txBody>
          <a:bodyPr>
            <a:noAutofit/>
          </a:bodyPr>
          <a:lstStyle/>
          <a:p>
            <a:r>
              <a:rPr lang="en-GB" sz="2800" dirty="0">
                <a:solidFill>
                  <a:schemeClr val="bg1"/>
                </a:solidFill>
                <a:latin typeface="Twinkl Thin" panose="02000000000000000000" pitchFamily="2" charset="0"/>
              </a:rPr>
              <a:t>Originally known as </a:t>
            </a:r>
            <a:r>
              <a:rPr lang="en-GB" sz="2800" dirty="0" err="1">
                <a:solidFill>
                  <a:schemeClr val="bg1"/>
                </a:solidFill>
                <a:latin typeface="Twinkl Thin" panose="02000000000000000000" pitchFamily="2" charset="0"/>
              </a:rPr>
              <a:t>Foxhowl</a:t>
            </a:r>
            <a:r>
              <a:rPr lang="en-GB" sz="2800" dirty="0">
                <a:solidFill>
                  <a:schemeClr val="bg1"/>
                </a:solidFill>
                <a:latin typeface="Twinkl Thin" panose="02000000000000000000" pitchFamily="2" charset="0"/>
              </a:rPr>
              <a:t>, the building used to be a Youth Hostel and it is well known for its homely appeal.  </a:t>
            </a:r>
          </a:p>
          <a:p>
            <a:r>
              <a:rPr lang="en-GB" sz="2800" dirty="0">
                <a:solidFill>
                  <a:schemeClr val="bg1"/>
                </a:solidFill>
                <a:latin typeface="Twinkl Thin" panose="02000000000000000000" pitchFamily="2" charset="0"/>
              </a:rPr>
              <a:t>Available within the grounds is a well established nature pond.</a:t>
            </a:r>
          </a:p>
          <a:p>
            <a:r>
              <a:rPr lang="en-GB" sz="2800" dirty="0">
                <a:solidFill>
                  <a:schemeClr val="bg1"/>
                </a:solidFill>
                <a:latin typeface="Twinkl Thin" panose="02000000000000000000" pitchFamily="2" charset="0"/>
              </a:rPr>
              <a:t>Security: The centre site is fully secure with boundary fencing and coded accommodation access.</a:t>
            </a:r>
          </a:p>
        </p:txBody>
      </p:sp>
      <p:pic>
        <p:nvPicPr>
          <p:cNvPr id="4" name="Picture 3"/>
          <p:cNvPicPr>
            <a:picLocks noChangeAspect="1"/>
          </p:cNvPicPr>
          <p:nvPr/>
        </p:nvPicPr>
        <p:blipFill>
          <a:blip r:embed="rId3"/>
          <a:stretch>
            <a:fillRect/>
          </a:stretch>
        </p:blipFill>
        <p:spPr>
          <a:xfrm>
            <a:off x="2411760" y="836712"/>
            <a:ext cx="4130113" cy="2821816"/>
          </a:xfrm>
          <a:prstGeom prst="rect">
            <a:avLst/>
          </a:prstGeom>
        </p:spPr>
      </p:pic>
    </p:spTree>
    <p:extLst>
      <p:ext uri="{BB962C8B-B14F-4D97-AF65-F5344CB8AC3E}">
        <p14:creationId xmlns:p14="http://schemas.microsoft.com/office/powerpoint/2010/main" val="3958475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852936"/>
            <a:ext cx="9144000" cy="4165923"/>
          </a:xfrm>
        </p:spPr>
        <p:txBody>
          <a:bodyPr>
            <a:noAutofit/>
          </a:bodyPr>
          <a:lstStyle/>
          <a:p>
            <a:r>
              <a:rPr lang="en-GB" sz="2800" dirty="0">
                <a:solidFill>
                  <a:schemeClr val="bg1"/>
                </a:solidFill>
                <a:latin typeface="Twinkl Thin" panose="02000000000000000000" pitchFamily="2" charset="0"/>
              </a:rPr>
              <a:t>There is safe access to </a:t>
            </a:r>
            <a:r>
              <a:rPr lang="en-GB" sz="2800" dirty="0" err="1">
                <a:solidFill>
                  <a:schemeClr val="bg1"/>
                </a:solidFill>
                <a:latin typeface="Twinkl Thin" panose="02000000000000000000" pitchFamily="2" charset="0"/>
              </a:rPr>
              <a:t>Delamere</a:t>
            </a:r>
            <a:r>
              <a:rPr lang="en-GB" sz="2800" dirty="0">
                <a:solidFill>
                  <a:schemeClr val="bg1"/>
                </a:solidFill>
                <a:latin typeface="Twinkl Thin" panose="02000000000000000000" pitchFamily="2" charset="0"/>
              </a:rPr>
              <a:t> Forest where children can participate in activities such as orienteering, den building, survival skills, stream dipping, environmental games, forest art and walks which study animal habitats and the different flora and fauna of the forest. </a:t>
            </a:r>
          </a:p>
          <a:p>
            <a:r>
              <a:rPr lang="en-GB" sz="2800" dirty="0">
                <a:solidFill>
                  <a:schemeClr val="bg1"/>
                </a:solidFill>
                <a:latin typeface="Twinkl Thin" panose="02000000000000000000" pitchFamily="2" charset="0"/>
              </a:rPr>
              <a:t>Children as young as reception age to older juniors visit Conway Centres: </a:t>
            </a:r>
            <a:r>
              <a:rPr lang="en-GB" sz="2800" dirty="0" err="1">
                <a:solidFill>
                  <a:schemeClr val="bg1"/>
                </a:solidFill>
                <a:latin typeface="Twinkl Thin" panose="02000000000000000000" pitchFamily="2" charset="0"/>
              </a:rPr>
              <a:t>Delamere</a:t>
            </a:r>
            <a:r>
              <a:rPr lang="en-GB" sz="2800" dirty="0">
                <a:solidFill>
                  <a:schemeClr val="bg1"/>
                </a:solidFill>
                <a:latin typeface="Twinkl Thin" panose="02000000000000000000" pitchFamily="2" charset="0"/>
              </a:rPr>
              <a:t> for what may be their first stay away from home.</a:t>
            </a:r>
          </a:p>
        </p:txBody>
      </p:sp>
      <p:pic>
        <p:nvPicPr>
          <p:cNvPr id="5" name="Picture 4"/>
          <p:cNvPicPr>
            <a:picLocks noChangeAspect="1"/>
          </p:cNvPicPr>
          <p:nvPr/>
        </p:nvPicPr>
        <p:blipFill>
          <a:blip r:embed="rId3"/>
          <a:stretch>
            <a:fillRect/>
          </a:stretch>
        </p:blipFill>
        <p:spPr>
          <a:xfrm>
            <a:off x="2622219" y="188640"/>
            <a:ext cx="3899561" cy="2664296"/>
          </a:xfrm>
          <a:prstGeom prst="rect">
            <a:avLst/>
          </a:prstGeom>
        </p:spPr>
      </p:pic>
    </p:spTree>
    <p:extLst>
      <p:ext uri="{BB962C8B-B14F-4D97-AF65-F5344CB8AC3E}">
        <p14:creationId xmlns:p14="http://schemas.microsoft.com/office/powerpoint/2010/main" val="71750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40968"/>
            <a:ext cx="9144000" cy="4165923"/>
          </a:xfrm>
        </p:spPr>
        <p:txBody>
          <a:bodyPr>
            <a:noAutofit/>
          </a:bodyPr>
          <a:lstStyle/>
          <a:p>
            <a:r>
              <a:rPr lang="en-GB" sz="2800" dirty="0">
                <a:solidFill>
                  <a:schemeClr val="bg1"/>
                </a:solidFill>
                <a:latin typeface="Twinkl Thin" panose="02000000000000000000" pitchFamily="2" charset="0"/>
              </a:rPr>
              <a:t>The purpose of our visit is to link to our Science learning ‘Living Things and Their Habitats’.</a:t>
            </a:r>
          </a:p>
          <a:p>
            <a:r>
              <a:rPr lang="en-GB" sz="2800" dirty="0">
                <a:solidFill>
                  <a:schemeClr val="bg1"/>
                </a:solidFill>
                <a:latin typeface="Twinkl Thin" panose="02000000000000000000" pitchFamily="2" charset="0"/>
              </a:rPr>
              <a:t>We are learning about habitats, micro-habitats and what living things need to survive in their habitats.</a:t>
            </a:r>
          </a:p>
          <a:p>
            <a:r>
              <a:rPr lang="en-GB" sz="2800" dirty="0" err="1">
                <a:solidFill>
                  <a:schemeClr val="bg1"/>
                </a:solidFill>
                <a:latin typeface="Twinkl Thin" panose="02000000000000000000" pitchFamily="2" charset="0"/>
              </a:rPr>
              <a:t>Foxhowl</a:t>
            </a:r>
            <a:r>
              <a:rPr lang="en-GB" sz="2800" dirty="0">
                <a:solidFill>
                  <a:schemeClr val="bg1"/>
                </a:solidFill>
                <a:latin typeface="Twinkl Thin" panose="02000000000000000000" pitchFamily="2" charset="0"/>
              </a:rPr>
              <a:t> provides a fantastic opportunity to explore some different living things and their habitats, whilst also developing our team-building skills.</a:t>
            </a:r>
          </a:p>
        </p:txBody>
      </p:sp>
      <p:pic>
        <p:nvPicPr>
          <p:cNvPr id="5" name="Picture 4"/>
          <p:cNvPicPr>
            <a:picLocks noChangeAspect="1"/>
          </p:cNvPicPr>
          <p:nvPr/>
        </p:nvPicPr>
        <p:blipFill>
          <a:blip r:embed="rId3"/>
          <a:stretch>
            <a:fillRect/>
          </a:stretch>
        </p:blipFill>
        <p:spPr>
          <a:xfrm>
            <a:off x="2622219" y="188640"/>
            <a:ext cx="3899561" cy="2664296"/>
          </a:xfrm>
          <a:prstGeom prst="rect">
            <a:avLst/>
          </a:prstGeom>
        </p:spPr>
      </p:pic>
    </p:spTree>
    <p:extLst>
      <p:ext uri="{BB962C8B-B14F-4D97-AF65-F5344CB8AC3E}">
        <p14:creationId xmlns:p14="http://schemas.microsoft.com/office/powerpoint/2010/main" val="255738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7544" y="188640"/>
            <a:ext cx="8208912" cy="6360163"/>
          </a:xfrm>
          <a:prstGeom prst="rect">
            <a:avLst/>
          </a:prstGeom>
        </p:spPr>
      </p:pic>
    </p:spTree>
    <p:extLst>
      <p:ext uri="{BB962C8B-B14F-4D97-AF65-F5344CB8AC3E}">
        <p14:creationId xmlns:p14="http://schemas.microsoft.com/office/powerpoint/2010/main" val="235955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188640"/>
            <a:ext cx="8529202" cy="4104456"/>
          </a:xfrm>
          <a:prstGeom prst="rect">
            <a:avLst/>
          </a:prstGeom>
        </p:spPr>
      </p:pic>
    </p:spTree>
    <p:extLst>
      <p:ext uri="{BB962C8B-B14F-4D97-AF65-F5344CB8AC3E}">
        <p14:creationId xmlns:p14="http://schemas.microsoft.com/office/powerpoint/2010/main" val="174269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91446"/>
            <a:ext cx="8229600" cy="1143000"/>
          </a:xfrm>
        </p:spPr>
        <p:txBody>
          <a:bodyPr>
            <a:normAutofit/>
          </a:bodyPr>
          <a:lstStyle/>
          <a:p>
            <a:r>
              <a:rPr lang="en-GB" sz="5400" dirty="0">
                <a:solidFill>
                  <a:schemeClr val="bg1"/>
                </a:solidFill>
                <a:latin typeface="Twinkl Thin" panose="02000000000000000000" pitchFamily="2" charset="0"/>
              </a:rPr>
              <a:t>The Bedrooms - Boys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0444" y="1417638"/>
            <a:ext cx="6923112" cy="5192334"/>
          </a:xfrm>
        </p:spPr>
      </p:pic>
    </p:spTree>
    <p:extLst>
      <p:ext uri="{BB962C8B-B14F-4D97-AF65-F5344CB8AC3E}">
        <p14:creationId xmlns:p14="http://schemas.microsoft.com/office/powerpoint/2010/main" val="157696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1143000"/>
          </a:xfrm>
        </p:spPr>
        <p:txBody>
          <a:bodyPr>
            <a:normAutofit/>
          </a:bodyPr>
          <a:lstStyle/>
          <a:p>
            <a:r>
              <a:rPr lang="en-GB" sz="5400" dirty="0">
                <a:solidFill>
                  <a:schemeClr val="bg1"/>
                </a:solidFill>
                <a:latin typeface="Twinkl Thin" panose="02000000000000000000" pitchFamily="2" charset="0"/>
              </a:rPr>
              <a:t>The Bedrooms - Girls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1196752"/>
            <a:ext cx="7200800" cy="5400600"/>
          </a:xfrm>
        </p:spPr>
      </p:pic>
    </p:spTree>
    <p:extLst>
      <p:ext uri="{BB962C8B-B14F-4D97-AF65-F5344CB8AC3E}">
        <p14:creationId xmlns:p14="http://schemas.microsoft.com/office/powerpoint/2010/main" val="2123360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693</Words>
  <Application>Microsoft Office PowerPoint</Application>
  <PresentationFormat>On-screen Show (4:3)</PresentationFormat>
  <Paragraphs>102</Paragraphs>
  <Slides>25</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Twinkl Thin</vt:lpstr>
      <vt:lpstr>Office Theme</vt:lpstr>
      <vt:lpstr>Foxhowl 2023</vt:lpstr>
      <vt:lpstr>Staffing</vt:lpstr>
      <vt:lpstr>About The Centre</vt:lpstr>
      <vt:lpstr>PowerPoint Presentation</vt:lpstr>
      <vt:lpstr>PowerPoint Presentation</vt:lpstr>
      <vt:lpstr>PowerPoint Presentation</vt:lpstr>
      <vt:lpstr>PowerPoint Presentation</vt:lpstr>
      <vt:lpstr>The Bedrooms - Boys</vt:lpstr>
      <vt:lpstr>The Bedrooms - Girls</vt:lpstr>
      <vt:lpstr>Dining Room</vt:lpstr>
      <vt:lpstr>Food Hatch</vt:lpstr>
      <vt:lpstr>Day 1</vt:lpstr>
      <vt:lpstr>Looking for signs of animals…</vt:lpstr>
      <vt:lpstr>PowerPoint Presentation</vt:lpstr>
      <vt:lpstr>PowerPoint Presentation</vt:lpstr>
      <vt:lpstr>The Finished Den</vt:lpstr>
      <vt:lpstr>Day 2 </vt:lpstr>
      <vt:lpstr>Forest Art</vt:lpstr>
      <vt:lpstr>Forest Art</vt:lpstr>
      <vt:lpstr>PowerPoint Presentation</vt:lpstr>
      <vt:lpstr>The Day We Leave</vt:lpstr>
      <vt:lpstr>Please no electronics</vt:lpstr>
      <vt:lpstr>Any Emergencies?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Foxhowl 2023</dc:title>
  <dc:creator>Hannah Lea</dc:creator>
  <cp:lastModifiedBy>Hannah Lea</cp:lastModifiedBy>
  <cp:revision>2</cp:revision>
  <dcterms:modified xsi:type="dcterms:W3CDTF">2023-09-25T07:09:03Z</dcterms:modified>
</cp:coreProperties>
</file>