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16"/>
  </p:notesMasterIdLst>
  <p:sldIdLst>
    <p:sldId id="291" r:id="rId5"/>
    <p:sldId id="298" r:id="rId6"/>
    <p:sldId id="385" r:id="rId7"/>
    <p:sldId id="312" r:id="rId8"/>
    <p:sldId id="292" r:id="rId9"/>
    <p:sldId id="383" r:id="rId10"/>
    <p:sldId id="299" r:id="rId11"/>
    <p:sldId id="382" r:id="rId12"/>
    <p:sldId id="301" r:id="rId13"/>
    <p:sldId id="376" r:id="rId14"/>
    <p:sldId id="30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EA1D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4" autoAdjust="0"/>
    <p:restoredTop sz="90171" autoAdjust="0"/>
  </p:normalViewPr>
  <p:slideViewPr>
    <p:cSldViewPr snapToGrid="0" snapToObjects="1">
      <p:cViewPr varScale="1">
        <p:scale>
          <a:sx n="100" d="100"/>
          <a:sy n="100" d="100"/>
        </p:scale>
        <p:origin x="936"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AB562-38BF-44A2-ABB3-40158D97CCC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75851336-1FAB-4B84-8E86-76DE607B615C}">
      <dgm:prSet phldrT="[Text]" phldr="0"/>
      <dgm:spPr>
        <a:solidFill>
          <a:schemeClr val="accent3">
            <a:lumMod val="75000"/>
          </a:schemeClr>
        </a:solidFill>
      </dgm:spPr>
      <dgm:t>
        <a:bodyPr/>
        <a:lstStyle/>
        <a:p>
          <a:pPr algn="ctr"/>
          <a:r>
            <a:rPr lang="en-GB" sz="1200" dirty="0">
              <a:latin typeface="Aptos" panose="020B0004020202020204" pitchFamily="34" charset="0"/>
              <a:ea typeface="Calibri"/>
              <a:cs typeface="Calibri"/>
            </a:rPr>
            <a:t>Developing bodies </a:t>
          </a:r>
          <a:endParaRPr lang="en-GB" dirty="0"/>
        </a:p>
      </dgm:t>
    </dgm:pt>
    <dgm:pt modelId="{B1D62259-8CE3-4935-ADA5-D077B8D57695}" type="parTrans" cxnId="{029DBC8D-067E-4CA5-AFA6-838FF57B4F48}">
      <dgm:prSet/>
      <dgm:spPr/>
      <dgm:t>
        <a:bodyPr/>
        <a:lstStyle/>
        <a:p>
          <a:endParaRPr lang="en-GB"/>
        </a:p>
      </dgm:t>
    </dgm:pt>
    <dgm:pt modelId="{D01A19B9-4D9F-44F1-BB3A-237EF40398EE}" type="sibTrans" cxnId="{029DBC8D-067E-4CA5-AFA6-838FF57B4F48}">
      <dgm:prSet/>
      <dgm:spPr/>
      <dgm:t>
        <a:bodyPr/>
        <a:lstStyle/>
        <a:p>
          <a:endParaRPr lang="en-GB"/>
        </a:p>
      </dgm:t>
    </dgm:pt>
    <dgm:pt modelId="{BB5FA0E4-FAFF-4A6F-8821-909EEB5530DF}">
      <dgm:prSet phldr="0"/>
      <dgm:spPr>
        <a:solidFill>
          <a:schemeClr val="accent2">
            <a:lumMod val="75000"/>
          </a:schemeClr>
        </a:solidFill>
      </dgm:spPr>
      <dgm:t>
        <a:bodyPr/>
        <a:lstStyle/>
        <a:p>
          <a:pPr algn="ctr" rtl="0"/>
          <a:r>
            <a:rPr lang="en-GB" sz="1200" dirty="0">
              <a:latin typeface="Aptos" panose="020B0004020202020204" pitchFamily="34" charset="0"/>
              <a:ea typeface="Calibri"/>
              <a:cs typeface="Calibri"/>
            </a:rPr>
            <a:t>General wellbeing </a:t>
          </a:r>
          <a:endParaRPr lang="en-US" sz="1200" dirty="0">
            <a:latin typeface="Aptos" panose="020B0004020202020204" pitchFamily="34" charset="0"/>
            <a:ea typeface="Calibri"/>
            <a:cs typeface="Calibri"/>
          </a:endParaRPr>
        </a:p>
      </dgm:t>
    </dgm:pt>
    <dgm:pt modelId="{CACB2ED5-7F55-480F-AD97-6C6847CDF43E}" type="parTrans" cxnId="{645CCEBC-AE3A-4D2C-BF16-45743FB03013}">
      <dgm:prSet/>
      <dgm:spPr/>
      <dgm:t>
        <a:bodyPr/>
        <a:lstStyle/>
        <a:p>
          <a:endParaRPr lang="en-GB"/>
        </a:p>
      </dgm:t>
    </dgm:pt>
    <dgm:pt modelId="{B753F687-B2F1-4117-B4D7-9A92C9A69771}" type="sibTrans" cxnId="{645CCEBC-AE3A-4D2C-BF16-45743FB03013}">
      <dgm:prSet/>
      <dgm:spPr/>
      <dgm:t>
        <a:bodyPr/>
        <a:lstStyle/>
        <a:p>
          <a:endParaRPr lang="en-GB"/>
        </a:p>
      </dgm:t>
    </dgm:pt>
    <dgm:pt modelId="{0448803F-33E1-430C-9711-5384D3F8317D}">
      <dgm:prSet phldr="0"/>
      <dgm:spPr>
        <a:solidFill>
          <a:schemeClr val="accent1"/>
        </a:solidFill>
      </dgm:spPr>
      <dgm:t>
        <a:bodyPr/>
        <a:lstStyle/>
        <a:p>
          <a:pPr algn="ctr"/>
          <a:r>
            <a:rPr lang="en-GB" sz="1200" dirty="0">
              <a:latin typeface="Aptos"/>
              <a:ea typeface="Calibri"/>
              <a:cs typeface="Calibri"/>
            </a:rPr>
            <a:t>Wellbeing online</a:t>
          </a:r>
          <a:endParaRPr lang="en-US" sz="1200" dirty="0">
            <a:latin typeface="Aptos" panose="020B0004020202020204" pitchFamily="34" charset="0"/>
            <a:ea typeface="Calibri"/>
            <a:cs typeface="Calibri"/>
          </a:endParaRPr>
        </a:p>
      </dgm:t>
    </dgm:pt>
    <dgm:pt modelId="{A765946D-6D4D-4372-A934-00D05EFC58AB}" type="parTrans" cxnId="{ECB0B2C6-19F0-4209-9D2D-95E0A391E27C}">
      <dgm:prSet/>
      <dgm:spPr/>
      <dgm:t>
        <a:bodyPr/>
        <a:lstStyle/>
        <a:p>
          <a:endParaRPr lang="en-GB"/>
        </a:p>
      </dgm:t>
    </dgm:pt>
    <dgm:pt modelId="{B909223C-F414-4D3F-ABC8-AB8A65D41019}" type="sibTrans" cxnId="{ECB0B2C6-19F0-4209-9D2D-95E0A391E27C}">
      <dgm:prSet/>
      <dgm:spPr/>
      <dgm:t>
        <a:bodyPr/>
        <a:lstStyle/>
        <a:p>
          <a:endParaRPr lang="en-GB"/>
        </a:p>
      </dgm:t>
    </dgm:pt>
    <dgm:pt modelId="{331AE154-D9C5-4892-BCDD-8BA1DCF09AC4}">
      <dgm:prSet phldr="0"/>
      <dgm:spPr>
        <a:solidFill>
          <a:schemeClr val="accent3">
            <a:lumMod val="75000"/>
          </a:schemeClr>
        </a:solidFill>
      </dgm:spPr>
      <dgm:t>
        <a:bodyPr/>
        <a:lstStyle/>
        <a:p>
          <a:pPr algn="ctr"/>
          <a:r>
            <a:rPr lang="en-GB" sz="1200" dirty="0">
              <a:latin typeface="Aptos" panose="020B0004020202020204" pitchFamily="34" charset="0"/>
              <a:ea typeface="Calibri"/>
              <a:cs typeface="Calibri"/>
            </a:rPr>
            <a:t>Physical health and fitness</a:t>
          </a:r>
          <a:endParaRPr lang="en-US" sz="1200" dirty="0">
            <a:latin typeface="Aptos" panose="020B0004020202020204" pitchFamily="34" charset="0"/>
            <a:ea typeface="Calibri"/>
            <a:cs typeface="Calibri"/>
          </a:endParaRPr>
        </a:p>
      </dgm:t>
    </dgm:pt>
    <dgm:pt modelId="{065BDFD8-1DCB-441B-BB63-80C7E60C4164}" type="parTrans" cxnId="{99221346-7744-4A8E-B752-02213ADC91FB}">
      <dgm:prSet/>
      <dgm:spPr/>
      <dgm:t>
        <a:bodyPr/>
        <a:lstStyle/>
        <a:p>
          <a:endParaRPr lang="en-GB"/>
        </a:p>
      </dgm:t>
    </dgm:pt>
    <dgm:pt modelId="{D8DFC3EB-FBF8-403B-855B-55119B3D1F49}" type="sibTrans" cxnId="{99221346-7744-4A8E-B752-02213ADC91FB}">
      <dgm:prSet/>
      <dgm:spPr/>
      <dgm:t>
        <a:bodyPr/>
        <a:lstStyle/>
        <a:p>
          <a:endParaRPr lang="en-GB"/>
        </a:p>
      </dgm:t>
    </dgm:pt>
    <dgm:pt modelId="{E4BFE09D-AC54-498B-9E0F-7ADEA0663D43}">
      <dgm:prSet phldr="0"/>
      <dgm:spPr>
        <a:solidFill>
          <a:schemeClr val="accent4">
            <a:lumMod val="75000"/>
          </a:schemeClr>
        </a:solidFill>
      </dgm:spPr>
      <dgm:t>
        <a:bodyPr/>
        <a:lstStyle/>
        <a:p>
          <a:pPr algn="ctr"/>
          <a:r>
            <a:rPr lang="en-GB" sz="1200" dirty="0">
              <a:latin typeface="Aptos" panose="020B0004020202020204" pitchFamily="34" charset="0"/>
              <a:ea typeface="Calibri"/>
              <a:cs typeface="Calibri"/>
            </a:rPr>
            <a:t>Healthy eating </a:t>
          </a:r>
          <a:endParaRPr lang="en-US" sz="1200" dirty="0">
            <a:latin typeface="Aptos" panose="020B0004020202020204" pitchFamily="34" charset="0"/>
            <a:ea typeface="Calibri"/>
            <a:cs typeface="Calibri"/>
          </a:endParaRPr>
        </a:p>
      </dgm:t>
    </dgm:pt>
    <dgm:pt modelId="{5D388790-55D2-4BE6-8CA2-458362CEB7CE}" type="parTrans" cxnId="{A67A2978-A485-4AA7-BAB1-2370E6E0866A}">
      <dgm:prSet/>
      <dgm:spPr/>
      <dgm:t>
        <a:bodyPr/>
        <a:lstStyle/>
        <a:p>
          <a:endParaRPr lang="en-GB"/>
        </a:p>
      </dgm:t>
    </dgm:pt>
    <dgm:pt modelId="{9500EBEC-9BB6-466A-9E81-AF4C9237A883}" type="sibTrans" cxnId="{A67A2978-A485-4AA7-BAB1-2370E6E0866A}">
      <dgm:prSet/>
      <dgm:spPr/>
      <dgm:t>
        <a:bodyPr/>
        <a:lstStyle/>
        <a:p>
          <a:endParaRPr lang="en-GB"/>
        </a:p>
      </dgm:t>
    </dgm:pt>
    <dgm:pt modelId="{F073BFF2-A163-4467-9244-F79C906D0A27}">
      <dgm:prSet phldr="0"/>
      <dgm:spPr>
        <a:solidFill>
          <a:schemeClr val="tx2"/>
        </a:solidFill>
      </dgm:spPr>
      <dgm:t>
        <a:bodyPr/>
        <a:lstStyle/>
        <a:p>
          <a:pPr algn="ctr"/>
          <a:r>
            <a:rPr lang="en-GB" sz="1200" dirty="0">
              <a:latin typeface="Aptos" panose="020B0004020202020204" pitchFamily="34" charset="0"/>
              <a:ea typeface="Calibri"/>
              <a:cs typeface="Calibri"/>
            </a:rPr>
            <a:t>Drugs, alcohol, tobacco and vaping</a:t>
          </a:r>
          <a:endParaRPr lang="en-US" sz="1200" dirty="0">
            <a:latin typeface="Aptos" panose="020B0004020202020204" pitchFamily="34" charset="0"/>
            <a:ea typeface="Calibri"/>
            <a:cs typeface="Calibri"/>
          </a:endParaRPr>
        </a:p>
      </dgm:t>
    </dgm:pt>
    <dgm:pt modelId="{5EAEF251-34F3-462F-8FA0-CB532A010998}" type="parTrans" cxnId="{B27135CA-144F-460C-9A68-9A1390A03D4F}">
      <dgm:prSet/>
      <dgm:spPr/>
      <dgm:t>
        <a:bodyPr/>
        <a:lstStyle/>
        <a:p>
          <a:endParaRPr lang="en-GB"/>
        </a:p>
      </dgm:t>
    </dgm:pt>
    <dgm:pt modelId="{1E4F7992-B96F-4AEA-8FE0-FB6983575DB2}" type="sibTrans" cxnId="{B27135CA-144F-460C-9A68-9A1390A03D4F}">
      <dgm:prSet/>
      <dgm:spPr/>
      <dgm:t>
        <a:bodyPr/>
        <a:lstStyle/>
        <a:p>
          <a:endParaRPr lang="en-GB"/>
        </a:p>
      </dgm:t>
    </dgm:pt>
    <dgm:pt modelId="{62467F85-79E7-427D-B89C-31666D8F4CAB}">
      <dgm:prSet phldr="0"/>
      <dgm:spPr>
        <a:solidFill>
          <a:schemeClr val="accent2">
            <a:lumMod val="75000"/>
          </a:schemeClr>
        </a:solidFill>
      </dgm:spPr>
      <dgm:t>
        <a:bodyPr/>
        <a:lstStyle/>
        <a:p>
          <a:pPr algn="ctr"/>
          <a:r>
            <a:rPr lang="en-GB" sz="1200" dirty="0">
              <a:latin typeface="Aptos" panose="020B0004020202020204" pitchFamily="34" charset="0"/>
              <a:ea typeface="Calibri"/>
              <a:cs typeface="Calibri"/>
            </a:rPr>
            <a:t>Health protection and prevention</a:t>
          </a:r>
          <a:endParaRPr lang="en-US" sz="1200" dirty="0">
            <a:latin typeface="Aptos" panose="020B0004020202020204" pitchFamily="34" charset="0"/>
            <a:ea typeface="Calibri"/>
            <a:cs typeface="Calibri"/>
          </a:endParaRPr>
        </a:p>
      </dgm:t>
    </dgm:pt>
    <dgm:pt modelId="{3D962823-4271-4D07-950C-2C2AAC4D15F9}" type="parTrans" cxnId="{B3B87004-80FD-4AA7-AF06-D56DEDB07CA6}">
      <dgm:prSet/>
      <dgm:spPr/>
      <dgm:t>
        <a:bodyPr/>
        <a:lstStyle/>
        <a:p>
          <a:endParaRPr lang="en-GB"/>
        </a:p>
      </dgm:t>
    </dgm:pt>
    <dgm:pt modelId="{1CA848CB-45A9-419F-B0FC-2CC3D4F68746}" type="sibTrans" cxnId="{B3B87004-80FD-4AA7-AF06-D56DEDB07CA6}">
      <dgm:prSet/>
      <dgm:spPr/>
      <dgm:t>
        <a:bodyPr/>
        <a:lstStyle/>
        <a:p>
          <a:endParaRPr lang="en-GB"/>
        </a:p>
      </dgm:t>
    </dgm:pt>
    <dgm:pt modelId="{DEA01390-E7D8-45D5-9629-E1D5AEE0B26D}">
      <dgm:prSet phldr="0"/>
      <dgm:spPr>
        <a:solidFill>
          <a:schemeClr val="accent1"/>
        </a:solidFill>
      </dgm:spPr>
      <dgm:t>
        <a:bodyPr/>
        <a:lstStyle/>
        <a:p>
          <a:pPr algn="ctr"/>
          <a:r>
            <a:rPr lang="en-GB" sz="1200" dirty="0">
              <a:latin typeface="Aptos" panose="020B0004020202020204" pitchFamily="34" charset="0"/>
              <a:ea typeface="Calibri"/>
              <a:cs typeface="Calibri"/>
            </a:rPr>
            <a:t>Basic first aid</a:t>
          </a:r>
          <a:endParaRPr lang="en-US" sz="1200" dirty="0">
            <a:latin typeface="Aptos" panose="020B0004020202020204" pitchFamily="34" charset="0"/>
            <a:ea typeface="Calibri"/>
            <a:cs typeface="Calibri"/>
          </a:endParaRPr>
        </a:p>
      </dgm:t>
    </dgm:pt>
    <dgm:pt modelId="{6EAEBD54-C233-489F-AF98-6AC7770DE70E}" type="parTrans" cxnId="{E82A16C1-5964-45E5-AC79-D7A6A6F4C05B}">
      <dgm:prSet/>
      <dgm:spPr/>
      <dgm:t>
        <a:bodyPr/>
        <a:lstStyle/>
        <a:p>
          <a:endParaRPr lang="en-GB"/>
        </a:p>
      </dgm:t>
    </dgm:pt>
    <dgm:pt modelId="{CAF2BBDE-754E-41C1-B9A9-662AC5B4A6D9}" type="sibTrans" cxnId="{E82A16C1-5964-45E5-AC79-D7A6A6F4C05B}">
      <dgm:prSet/>
      <dgm:spPr/>
      <dgm:t>
        <a:bodyPr/>
        <a:lstStyle/>
        <a:p>
          <a:endParaRPr lang="en-GB"/>
        </a:p>
      </dgm:t>
    </dgm:pt>
    <dgm:pt modelId="{92062447-583C-4B37-921E-CC281CA222DB}">
      <dgm:prSet phldr="0"/>
      <dgm:spPr>
        <a:solidFill>
          <a:schemeClr val="accent4">
            <a:lumMod val="75000"/>
          </a:schemeClr>
        </a:solidFill>
      </dgm:spPr>
      <dgm:t>
        <a:bodyPr/>
        <a:lstStyle/>
        <a:p>
          <a:pPr algn="ctr"/>
          <a:r>
            <a:rPr lang="en-GB" dirty="0">
              <a:latin typeface="Aptos"/>
              <a:ea typeface="Calibri"/>
              <a:cs typeface="Calibri"/>
            </a:rPr>
            <a:t>Personal safety</a:t>
          </a:r>
          <a:endParaRPr lang="en-US" dirty="0">
            <a:latin typeface="Aptos" panose="020B0004020202020204" pitchFamily="34" charset="0"/>
            <a:ea typeface="Calibri"/>
            <a:cs typeface="Calibri"/>
          </a:endParaRPr>
        </a:p>
      </dgm:t>
    </dgm:pt>
    <dgm:pt modelId="{A589025E-2D9A-4129-87A1-A677AF513FD7}" type="parTrans" cxnId="{53EE4EAF-15A6-45DB-BB04-0FA94CFFAEF2}">
      <dgm:prSet/>
      <dgm:spPr/>
      <dgm:t>
        <a:bodyPr/>
        <a:lstStyle/>
        <a:p>
          <a:endParaRPr lang="en-GB"/>
        </a:p>
      </dgm:t>
    </dgm:pt>
    <dgm:pt modelId="{41750F3B-2D6E-4899-A89D-D11B9475D706}" type="sibTrans" cxnId="{53EE4EAF-15A6-45DB-BB04-0FA94CFFAEF2}">
      <dgm:prSet/>
      <dgm:spPr/>
      <dgm:t>
        <a:bodyPr/>
        <a:lstStyle/>
        <a:p>
          <a:endParaRPr lang="en-GB"/>
        </a:p>
      </dgm:t>
    </dgm:pt>
    <dgm:pt modelId="{AD046AEB-47CD-4599-BB23-89CAE1C9F196}" type="pres">
      <dgm:prSet presAssocID="{A27AB562-38BF-44A2-ABB3-40158D97CCCF}" presName="diagram" presStyleCnt="0">
        <dgm:presLayoutVars>
          <dgm:dir/>
          <dgm:resizeHandles val="exact"/>
        </dgm:presLayoutVars>
      </dgm:prSet>
      <dgm:spPr/>
    </dgm:pt>
    <dgm:pt modelId="{930B6F6D-0FDB-486E-AADB-F771D2D5CFFD}" type="pres">
      <dgm:prSet presAssocID="{BB5FA0E4-FAFF-4A6F-8821-909EEB5530DF}" presName="node" presStyleLbl="node1" presStyleIdx="0" presStyleCnt="9">
        <dgm:presLayoutVars>
          <dgm:bulletEnabled val="1"/>
        </dgm:presLayoutVars>
      </dgm:prSet>
      <dgm:spPr/>
    </dgm:pt>
    <dgm:pt modelId="{7E16C0B7-38EC-4FEC-B33D-2469B578D18F}" type="pres">
      <dgm:prSet presAssocID="{B753F687-B2F1-4117-B4D7-9A92C9A69771}" presName="sibTrans" presStyleCnt="0"/>
      <dgm:spPr/>
    </dgm:pt>
    <dgm:pt modelId="{F9D77BD1-5CDE-4358-B90D-18A4107B241B}" type="pres">
      <dgm:prSet presAssocID="{0448803F-33E1-430C-9711-5384D3F8317D}" presName="node" presStyleLbl="node1" presStyleIdx="1" presStyleCnt="9">
        <dgm:presLayoutVars>
          <dgm:bulletEnabled val="1"/>
        </dgm:presLayoutVars>
      </dgm:prSet>
      <dgm:spPr/>
    </dgm:pt>
    <dgm:pt modelId="{13D64577-A391-4F2B-8F0B-200D06C7C35A}" type="pres">
      <dgm:prSet presAssocID="{B909223C-F414-4D3F-ABC8-AB8A65D41019}" presName="sibTrans" presStyleCnt="0"/>
      <dgm:spPr/>
    </dgm:pt>
    <dgm:pt modelId="{6426F647-759E-4955-B8C5-53AE1498402D}" type="pres">
      <dgm:prSet presAssocID="{331AE154-D9C5-4892-BCDD-8BA1DCF09AC4}" presName="node" presStyleLbl="node1" presStyleIdx="2" presStyleCnt="9">
        <dgm:presLayoutVars>
          <dgm:bulletEnabled val="1"/>
        </dgm:presLayoutVars>
      </dgm:prSet>
      <dgm:spPr/>
    </dgm:pt>
    <dgm:pt modelId="{F1AEDAF8-8750-4481-908F-1A256A844CC7}" type="pres">
      <dgm:prSet presAssocID="{D8DFC3EB-FBF8-403B-855B-55119B3D1F49}" presName="sibTrans" presStyleCnt="0"/>
      <dgm:spPr/>
    </dgm:pt>
    <dgm:pt modelId="{1833E397-A553-47D2-998B-C7734677DF05}" type="pres">
      <dgm:prSet presAssocID="{E4BFE09D-AC54-498B-9E0F-7ADEA0663D43}" presName="node" presStyleLbl="node1" presStyleIdx="3" presStyleCnt="9">
        <dgm:presLayoutVars>
          <dgm:bulletEnabled val="1"/>
        </dgm:presLayoutVars>
      </dgm:prSet>
      <dgm:spPr/>
    </dgm:pt>
    <dgm:pt modelId="{2B305FC3-06BC-4F9A-BB78-85B8B496BF0B}" type="pres">
      <dgm:prSet presAssocID="{9500EBEC-9BB6-466A-9E81-AF4C9237A883}" presName="sibTrans" presStyleCnt="0"/>
      <dgm:spPr/>
    </dgm:pt>
    <dgm:pt modelId="{2ACB8289-7950-4BEE-A86F-8A772B9FEE35}" type="pres">
      <dgm:prSet presAssocID="{F073BFF2-A163-4467-9244-F79C906D0A27}" presName="node" presStyleLbl="node1" presStyleIdx="4" presStyleCnt="9">
        <dgm:presLayoutVars>
          <dgm:bulletEnabled val="1"/>
        </dgm:presLayoutVars>
      </dgm:prSet>
      <dgm:spPr/>
    </dgm:pt>
    <dgm:pt modelId="{607DBB4F-E9C2-4BB8-9581-F5A21A2B4A93}" type="pres">
      <dgm:prSet presAssocID="{1E4F7992-B96F-4AEA-8FE0-FB6983575DB2}" presName="sibTrans" presStyleCnt="0"/>
      <dgm:spPr/>
    </dgm:pt>
    <dgm:pt modelId="{0DD0A3D7-6888-4B3A-A54C-3179902BA84B}" type="pres">
      <dgm:prSet presAssocID="{62467F85-79E7-427D-B89C-31666D8F4CAB}" presName="node" presStyleLbl="node1" presStyleIdx="5" presStyleCnt="9">
        <dgm:presLayoutVars>
          <dgm:bulletEnabled val="1"/>
        </dgm:presLayoutVars>
      </dgm:prSet>
      <dgm:spPr/>
    </dgm:pt>
    <dgm:pt modelId="{4F0B23F1-2C37-443C-AE78-73D3D4BF98DC}" type="pres">
      <dgm:prSet presAssocID="{1CA848CB-45A9-419F-B0FC-2CC3D4F68746}" presName="sibTrans" presStyleCnt="0"/>
      <dgm:spPr/>
    </dgm:pt>
    <dgm:pt modelId="{9DDA6C28-86A0-4376-B742-B099D3A735FC}" type="pres">
      <dgm:prSet presAssocID="{DEA01390-E7D8-45D5-9629-E1D5AEE0B26D}" presName="node" presStyleLbl="node1" presStyleIdx="6" presStyleCnt="9">
        <dgm:presLayoutVars>
          <dgm:bulletEnabled val="1"/>
        </dgm:presLayoutVars>
      </dgm:prSet>
      <dgm:spPr/>
    </dgm:pt>
    <dgm:pt modelId="{ACBB9F91-9909-4889-A47E-E413BE411E58}" type="pres">
      <dgm:prSet presAssocID="{CAF2BBDE-754E-41C1-B9A9-662AC5B4A6D9}" presName="sibTrans" presStyleCnt="0"/>
      <dgm:spPr/>
    </dgm:pt>
    <dgm:pt modelId="{07718EA1-BEFD-4E36-A5BD-A7F2FF20E72E}" type="pres">
      <dgm:prSet presAssocID="{75851336-1FAB-4B84-8E86-76DE607B615C}" presName="node" presStyleLbl="node1" presStyleIdx="7" presStyleCnt="9">
        <dgm:presLayoutVars>
          <dgm:bulletEnabled val="1"/>
        </dgm:presLayoutVars>
      </dgm:prSet>
      <dgm:spPr/>
    </dgm:pt>
    <dgm:pt modelId="{86E18A14-4D4E-4264-9A73-E3CC1A853C97}" type="pres">
      <dgm:prSet presAssocID="{D01A19B9-4D9F-44F1-BB3A-237EF40398EE}" presName="sibTrans" presStyleCnt="0"/>
      <dgm:spPr/>
    </dgm:pt>
    <dgm:pt modelId="{140492B9-7310-4AD9-A629-87869A6638A4}" type="pres">
      <dgm:prSet presAssocID="{92062447-583C-4B37-921E-CC281CA222DB}" presName="node" presStyleLbl="node1" presStyleIdx="8" presStyleCnt="9">
        <dgm:presLayoutVars>
          <dgm:bulletEnabled val="1"/>
        </dgm:presLayoutVars>
      </dgm:prSet>
      <dgm:spPr/>
    </dgm:pt>
  </dgm:ptLst>
  <dgm:cxnLst>
    <dgm:cxn modelId="{B3B87004-80FD-4AA7-AF06-D56DEDB07CA6}" srcId="{A27AB562-38BF-44A2-ABB3-40158D97CCCF}" destId="{62467F85-79E7-427D-B89C-31666D8F4CAB}" srcOrd="5" destOrd="0" parTransId="{3D962823-4271-4D07-950C-2C2AAC4D15F9}" sibTransId="{1CA848CB-45A9-419F-B0FC-2CC3D4F68746}"/>
    <dgm:cxn modelId="{61E9A616-8D5A-4DBE-B0C1-99A63D0BC514}" type="presOf" srcId="{75851336-1FAB-4B84-8E86-76DE607B615C}" destId="{07718EA1-BEFD-4E36-A5BD-A7F2FF20E72E}" srcOrd="0" destOrd="0" presId="urn:microsoft.com/office/officeart/2005/8/layout/default"/>
    <dgm:cxn modelId="{58F75F18-BA84-4A47-8C8C-C75F4C04B007}" type="presOf" srcId="{62467F85-79E7-427D-B89C-31666D8F4CAB}" destId="{0DD0A3D7-6888-4B3A-A54C-3179902BA84B}" srcOrd="0" destOrd="0" presId="urn:microsoft.com/office/officeart/2005/8/layout/default"/>
    <dgm:cxn modelId="{6825C422-B493-4A9B-BF59-141137693186}" type="presOf" srcId="{BB5FA0E4-FAFF-4A6F-8821-909EEB5530DF}" destId="{930B6F6D-0FDB-486E-AADB-F771D2D5CFFD}" srcOrd="0" destOrd="0" presId="urn:microsoft.com/office/officeart/2005/8/layout/default"/>
    <dgm:cxn modelId="{99221346-7744-4A8E-B752-02213ADC91FB}" srcId="{A27AB562-38BF-44A2-ABB3-40158D97CCCF}" destId="{331AE154-D9C5-4892-BCDD-8BA1DCF09AC4}" srcOrd="2" destOrd="0" parTransId="{065BDFD8-1DCB-441B-BB63-80C7E60C4164}" sibTransId="{D8DFC3EB-FBF8-403B-855B-55119B3D1F49}"/>
    <dgm:cxn modelId="{272FE568-DC1C-422C-AB00-F4A34D83456C}" type="presOf" srcId="{F073BFF2-A163-4467-9244-F79C906D0A27}" destId="{2ACB8289-7950-4BEE-A86F-8A772B9FEE35}" srcOrd="0" destOrd="0" presId="urn:microsoft.com/office/officeart/2005/8/layout/default"/>
    <dgm:cxn modelId="{BB667F6D-5009-4128-80E3-0402EF13D5C7}" type="presOf" srcId="{A27AB562-38BF-44A2-ABB3-40158D97CCCF}" destId="{AD046AEB-47CD-4599-BB23-89CAE1C9F196}" srcOrd="0" destOrd="0" presId="urn:microsoft.com/office/officeart/2005/8/layout/default"/>
    <dgm:cxn modelId="{A67A2978-A485-4AA7-BAB1-2370E6E0866A}" srcId="{A27AB562-38BF-44A2-ABB3-40158D97CCCF}" destId="{E4BFE09D-AC54-498B-9E0F-7ADEA0663D43}" srcOrd="3" destOrd="0" parTransId="{5D388790-55D2-4BE6-8CA2-458362CEB7CE}" sibTransId="{9500EBEC-9BB6-466A-9E81-AF4C9237A883}"/>
    <dgm:cxn modelId="{CE5C787C-7F43-4700-8B13-17D194F801B3}" type="presOf" srcId="{DEA01390-E7D8-45D5-9629-E1D5AEE0B26D}" destId="{9DDA6C28-86A0-4376-B742-B099D3A735FC}" srcOrd="0" destOrd="0" presId="urn:microsoft.com/office/officeart/2005/8/layout/default"/>
    <dgm:cxn modelId="{029DBC8D-067E-4CA5-AFA6-838FF57B4F48}" srcId="{A27AB562-38BF-44A2-ABB3-40158D97CCCF}" destId="{75851336-1FAB-4B84-8E86-76DE607B615C}" srcOrd="7" destOrd="0" parTransId="{B1D62259-8CE3-4935-ADA5-D077B8D57695}" sibTransId="{D01A19B9-4D9F-44F1-BB3A-237EF40398EE}"/>
    <dgm:cxn modelId="{53EE4EAF-15A6-45DB-BB04-0FA94CFFAEF2}" srcId="{A27AB562-38BF-44A2-ABB3-40158D97CCCF}" destId="{92062447-583C-4B37-921E-CC281CA222DB}" srcOrd="8" destOrd="0" parTransId="{A589025E-2D9A-4129-87A1-A677AF513FD7}" sibTransId="{41750F3B-2D6E-4899-A89D-D11B9475D706}"/>
    <dgm:cxn modelId="{645CCEBC-AE3A-4D2C-BF16-45743FB03013}" srcId="{A27AB562-38BF-44A2-ABB3-40158D97CCCF}" destId="{BB5FA0E4-FAFF-4A6F-8821-909EEB5530DF}" srcOrd="0" destOrd="0" parTransId="{CACB2ED5-7F55-480F-AD97-6C6847CDF43E}" sibTransId="{B753F687-B2F1-4117-B4D7-9A92C9A69771}"/>
    <dgm:cxn modelId="{E82A16C1-5964-45E5-AC79-D7A6A6F4C05B}" srcId="{A27AB562-38BF-44A2-ABB3-40158D97CCCF}" destId="{DEA01390-E7D8-45D5-9629-E1D5AEE0B26D}" srcOrd="6" destOrd="0" parTransId="{6EAEBD54-C233-489F-AF98-6AC7770DE70E}" sibTransId="{CAF2BBDE-754E-41C1-B9A9-662AC5B4A6D9}"/>
    <dgm:cxn modelId="{ECB0B2C6-19F0-4209-9D2D-95E0A391E27C}" srcId="{A27AB562-38BF-44A2-ABB3-40158D97CCCF}" destId="{0448803F-33E1-430C-9711-5384D3F8317D}" srcOrd="1" destOrd="0" parTransId="{A765946D-6D4D-4372-A934-00D05EFC58AB}" sibTransId="{B909223C-F414-4D3F-ABC8-AB8A65D41019}"/>
    <dgm:cxn modelId="{B27135CA-144F-460C-9A68-9A1390A03D4F}" srcId="{A27AB562-38BF-44A2-ABB3-40158D97CCCF}" destId="{F073BFF2-A163-4467-9244-F79C906D0A27}" srcOrd="4" destOrd="0" parTransId="{5EAEF251-34F3-462F-8FA0-CB532A010998}" sibTransId="{1E4F7992-B96F-4AEA-8FE0-FB6983575DB2}"/>
    <dgm:cxn modelId="{CDBFD2D5-CD36-480D-82B3-5E0F546092C9}" type="presOf" srcId="{331AE154-D9C5-4892-BCDD-8BA1DCF09AC4}" destId="{6426F647-759E-4955-B8C5-53AE1498402D}" srcOrd="0" destOrd="0" presId="urn:microsoft.com/office/officeart/2005/8/layout/default"/>
    <dgm:cxn modelId="{941155E0-4331-47CB-9A0C-366AF8A7AE12}" type="presOf" srcId="{92062447-583C-4B37-921E-CC281CA222DB}" destId="{140492B9-7310-4AD9-A629-87869A6638A4}" srcOrd="0" destOrd="0" presId="urn:microsoft.com/office/officeart/2005/8/layout/default"/>
    <dgm:cxn modelId="{24345FE8-1F7F-4AF8-A558-6E30E7DAAD45}" type="presOf" srcId="{E4BFE09D-AC54-498B-9E0F-7ADEA0663D43}" destId="{1833E397-A553-47D2-998B-C7734677DF05}" srcOrd="0" destOrd="0" presId="urn:microsoft.com/office/officeart/2005/8/layout/default"/>
    <dgm:cxn modelId="{335891F8-E589-4055-BFB4-533417DE670E}" type="presOf" srcId="{0448803F-33E1-430C-9711-5384D3F8317D}" destId="{F9D77BD1-5CDE-4358-B90D-18A4107B241B}" srcOrd="0" destOrd="0" presId="urn:microsoft.com/office/officeart/2005/8/layout/default"/>
    <dgm:cxn modelId="{EE631F7D-43AB-48DA-8D3C-9C64DC32CC3F}" type="presParOf" srcId="{AD046AEB-47CD-4599-BB23-89CAE1C9F196}" destId="{930B6F6D-0FDB-486E-AADB-F771D2D5CFFD}" srcOrd="0" destOrd="0" presId="urn:microsoft.com/office/officeart/2005/8/layout/default"/>
    <dgm:cxn modelId="{D7118B71-D9F4-4E22-9439-B447277A628C}" type="presParOf" srcId="{AD046AEB-47CD-4599-BB23-89CAE1C9F196}" destId="{7E16C0B7-38EC-4FEC-B33D-2469B578D18F}" srcOrd="1" destOrd="0" presId="urn:microsoft.com/office/officeart/2005/8/layout/default"/>
    <dgm:cxn modelId="{E246F854-955F-4EA7-846F-715B618F300B}" type="presParOf" srcId="{AD046AEB-47CD-4599-BB23-89CAE1C9F196}" destId="{F9D77BD1-5CDE-4358-B90D-18A4107B241B}" srcOrd="2" destOrd="0" presId="urn:microsoft.com/office/officeart/2005/8/layout/default"/>
    <dgm:cxn modelId="{D295BC91-247D-443F-A4E3-32602313FC47}" type="presParOf" srcId="{AD046AEB-47CD-4599-BB23-89CAE1C9F196}" destId="{13D64577-A391-4F2B-8F0B-200D06C7C35A}" srcOrd="3" destOrd="0" presId="urn:microsoft.com/office/officeart/2005/8/layout/default"/>
    <dgm:cxn modelId="{3630E5A1-4997-4F64-A9A4-1366372899E6}" type="presParOf" srcId="{AD046AEB-47CD-4599-BB23-89CAE1C9F196}" destId="{6426F647-759E-4955-B8C5-53AE1498402D}" srcOrd="4" destOrd="0" presId="urn:microsoft.com/office/officeart/2005/8/layout/default"/>
    <dgm:cxn modelId="{A67E6E72-A9C2-422F-8E3B-CF1C32C55796}" type="presParOf" srcId="{AD046AEB-47CD-4599-BB23-89CAE1C9F196}" destId="{F1AEDAF8-8750-4481-908F-1A256A844CC7}" srcOrd="5" destOrd="0" presId="urn:microsoft.com/office/officeart/2005/8/layout/default"/>
    <dgm:cxn modelId="{D12D9F3A-D80C-41F4-9F7B-1BF8162F9710}" type="presParOf" srcId="{AD046AEB-47CD-4599-BB23-89CAE1C9F196}" destId="{1833E397-A553-47D2-998B-C7734677DF05}" srcOrd="6" destOrd="0" presId="urn:microsoft.com/office/officeart/2005/8/layout/default"/>
    <dgm:cxn modelId="{96FC39ED-4097-49BF-AEC3-0DB641C9B9D3}" type="presParOf" srcId="{AD046AEB-47CD-4599-BB23-89CAE1C9F196}" destId="{2B305FC3-06BC-4F9A-BB78-85B8B496BF0B}" srcOrd="7" destOrd="0" presId="urn:microsoft.com/office/officeart/2005/8/layout/default"/>
    <dgm:cxn modelId="{1CD7BF13-693D-458F-89DF-C8F127E86D06}" type="presParOf" srcId="{AD046AEB-47CD-4599-BB23-89CAE1C9F196}" destId="{2ACB8289-7950-4BEE-A86F-8A772B9FEE35}" srcOrd="8" destOrd="0" presId="urn:microsoft.com/office/officeart/2005/8/layout/default"/>
    <dgm:cxn modelId="{B65079DC-435F-4683-83D6-25B3C1C23504}" type="presParOf" srcId="{AD046AEB-47CD-4599-BB23-89CAE1C9F196}" destId="{607DBB4F-E9C2-4BB8-9581-F5A21A2B4A93}" srcOrd="9" destOrd="0" presId="urn:microsoft.com/office/officeart/2005/8/layout/default"/>
    <dgm:cxn modelId="{5CA406BF-7235-4873-9371-C222E043B877}" type="presParOf" srcId="{AD046AEB-47CD-4599-BB23-89CAE1C9F196}" destId="{0DD0A3D7-6888-4B3A-A54C-3179902BA84B}" srcOrd="10" destOrd="0" presId="urn:microsoft.com/office/officeart/2005/8/layout/default"/>
    <dgm:cxn modelId="{324D063B-687B-4ECC-BBEE-FD7B58A3DB64}" type="presParOf" srcId="{AD046AEB-47CD-4599-BB23-89CAE1C9F196}" destId="{4F0B23F1-2C37-443C-AE78-73D3D4BF98DC}" srcOrd="11" destOrd="0" presId="urn:microsoft.com/office/officeart/2005/8/layout/default"/>
    <dgm:cxn modelId="{477688D4-DE8A-4F5D-B081-B0DF8C39B17E}" type="presParOf" srcId="{AD046AEB-47CD-4599-BB23-89CAE1C9F196}" destId="{9DDA6C28-86A0-4376-B742-B099D3A735FC}" srcOrd="12" destOrd="0" presId="urn:microsoft.com/office/officeart/2005/8/layout/default"/>
    <dgm:cxn modelId="{C4864643-36E5-45D5-8389-6885F2D6AD45}" type="presParOf" srcId="{AD046AEB-47CD-4599-BB23-89CAE1C9F196}" destId="{ACBB9F91-9909-4889-A47E-E413BE411E58}" srcOrd="13" destOrd="0" presId="urn:microsoft.com/office/officeart/2005/8/layout/default"/>
    <dgm:cxn modelId="{1EDD9992-A82B-4C86-B36E-54518DC8BD0C}" type="presParOf" srcId="{AD046AEB-47CD-4599-BB23-89CAE1C9F196}" destId="{07718EA1-BEFD-4E36-A5BD-A7F2FF20E72E}" srcOrd="14" destOrd="0" presId="urn:microsoft.com/office/officeart/2005/8/layout/default"/>
    <dgm:cxn modelId="{5B7D2F47-D4ED-4EB5-BFE9-7F4F943CBBB4}" type="presParOf" srcId="{AD046AEB-47CD-4599-BB23-89CAE1C9F196}" destId="{86E18A14-4D4E-4264-9A73-E3CC1A853C97}" srcOrd="15" destOrd="0" presId="urn:microsoft.com/office/officeart/2005/8/layout/default"/>
    <dgm:cxn modelId="{870935F0-0490-4A7C-8666-4EB8FF9D3F47}" type="presParOf" srcId="{AD046AEB-47CD-4599-BB23-89CAE1C9F196}" destId="{140492B9-7310-4AD9-A629-87869A6638A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B6F6D-0FDB-486E-AADB-F771D2D5CFFD}">
      <dsp:nvSpPr>
        <dsp:cNvPr id="0" name=""/>
        <dsp:cNvSpPr/>
      </dsp:nvSpPr>
      <dsp:spPr>
        <a:xfrm>
          <a:off x="3837" y="452949"/>
          <a:ext cx="2077615" cy="1246569"/>
        </a:xfrm>
        <a:prstGeom prst="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dirty="0">
              <a:latin typeface="Aptos" panose="020B0004020202020204" pitchFamily="34" charset="0"/>
              <a:ea typeface="Calibri"/>
              <a:cs typeface="Calibri"/>
            </a:rPr>
            <a:t>General wellbeing </a:t>
          </a:r>
          <a:endParaRPr lang="en-US" sz="2200" kern="1200" dirty="0">
            <a:latin typeface="Aptos" panose="020B0004020202020204" pitchFamily="34" charset="0"/>
            <a:ea typeface="Calibri"/>
            <a:cs typeface="Calibri"/>
          </a:endParaRPr>
        </a:p>
      </dsp:txBody>
      <dsp:txXfrm>
        <a:off x="3837" y="452949"/>
        <a:ext cx="2077615" cy="1246569"/>
      </dsp:txXfrm>
    </dsp:sp>
    <dsp:sp modelId="{F9D77BD1-5CDE-4358-B90D-18A4107B241B}">
      <dsp:nvSpPr>
        <dsp:cNvPr id="0" name=""/>
        <dsp:cNvSpPr/>
      </dsp:nvSpPr>
      <dsp:spPr>
        <a:xfrm>
          <a:off x="2289214" y="452949"/>
          <a:ext cx="2077615" cy="1246569"/>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ptos"/>
              <a:ea typeface="Calibri"/>
              <a:cs typeface="Calibri"/>
            </a:rPr>
            <a:t>Wellbeing online</a:t>
          </a:r>
          <a:endParaRPr lang="en-US" sz="2200" kern="1200" dirty="0">
            <a:latin typeface="Aptos" panose="020B0004020202020204" pitchFamily="34" charset="0"/>
            <a:ea typeface="Calibri"/>
            <a:cs typeface="Calibri"/>
          </a:endParaRPr>
        </a:p>
      </dsp:txBody>
      <dsp:txXfrm>
        <a:off x="2289214" y="452949"/>
        <a:ext cx="2077615" cy="1246569"/>
      </dsp:txXfrm>
    </dsp:sp>
    <dsp:sp modelId="{6426F647-759E-4955-B8C5-53AE1498402D}">
      <dsp:nvSpPr>
        <dsp:cNvPr id="0" name=""/>
        <dsp:cNvSpPr/>
      </dsp:nvSpPr>
      <dsp:spPr>
        <a:xfrm>
          <a:off x="4574592" y="452949"/>
          <a:ext cx="2077615" cy="1246569"/>
        </a:xfrm>
        <a:prstGeom prst="rect">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ptos" panose="020B0004020202020204" pitchFamily="34" charset="0"/>
              <a:ea typeface="Calibri"/>
              <a:cs typeface="Calibri"/>
            </a:rPr>
            <a:t>Physical health and fitness</a:t>
          </a:r>
          <a:endParaRPr lang="en-US" sz="2200" kern="1200" dirty="0">
            <a:latin typeface="Aptos" panose="020B0004020202020204" pitchFamily="34" charset="0"/>
            <a:ea typeface="Calibri"/>
            <a:cs typeface="Calibri"/>
          </a:endParaRPr>
        </a:p>
      </dsp:txBody>
      <dsp:txXfrm>
        <a:off x="4574592" y="452949"/>
        <a:ext cx="2077615" cy="1246569"/>
      </dsp:txXfrm>
    </dsp:sp>
    <dsp:sp modelId="{1833E397-A553-47D2-998B-C7734677DF05}">
      <dsp:nvSpPr>
        <dsp:cNvPr id="0" name=""/>
        <dsp:cNvSpPr/>
      </dsp:nvSpPr>
      <dsp:spPr>
        <a:xfrm>
          <a:off x="6859969" y="452949"/>
          <a:ext cx="2077615" cy="1246569"/>
        </a:xfrm>
        <a:prstGeom prst="rect">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ptos" panose="020B0004020202020204" pitchFamily="34" charset="0"/>
              <a:ea typeface="Calibri"/>
              <a:cs typeface="Calibri"/>
            </a:rPr>
            <a:t>Healthy eating </a:t>
          </a:r>
          <a:endParaRPr lang="en-US" sz="2200" kern="1200" dirty="0">
            <a:latin typeface="Aptos" panose="020B0004020202020204" pitchFamily="34" charset="0"/>
            <a:ea typeface="Calibri"/>
            <a:cs typeface="Calibri"/>
          </a:endParaRPr>
        </a:p>
      </dsp:txBody>
      <dsp:txXfrm>
        <a:off x="6859969" y="452949"/>
        <a:ext cx="2077615" cy="1246569"/>
      </dsp:txXfrm>
    </dsp:sp>
    <dsp:sp modelId="{2ACB8289-7950-4BEE-A86F-8A772B9FEE35}">
      <dsp:nvSpPr>
        <dsp:cNvPr id="0" name=""/>
        <dsp:cNvSpPr/>
      </dsp:nvSpPr>
      <dsp:spPr>
        <a:xfrm>
          <a:off x="9145346" y="452949"/>
          <a:ext cx="2077615" cy="1246569"/>
        </a:xfrm>
        <a:prstGeom prst="rect">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ptos" panose="020B0004020202020204" pitchFamily="34" charset="0"/>
              <a:ea typeface="Calibri"/>
              <a:cs typeface="Calibri"/>
            </a:rPr>
            <a:t>Drugs, alcohol, tobacco and vaping</a:t>
          </a:r>
          <a:endParaRPr lang="en-US" sz="2200" kern="1200" dirty="0">
            <a:latin typeface="Aptos" panose="020B0004020202020204" pitchFamily="34" charset="0"/>
            <a:ea typeface="Calibri"/>
            <a:cs typeface="Calibri"/>
          </a:endParaRPr>
        </a:p>
      </dsp:txBody>
      <dsp:txXfrm>
        <a:off x="9145346" y="452949"/>
        <a:ext cx="2077615" cy="1246569"/>
      </dsp:txXfrm>
    </dsp:sp>
    <dsp:sp modelId="{0DD0A3D7-6888-4B3A-A54C-3179902BA84B}">
      <dsp:nvSpPr>
        <dsp:cNvPr id="0" name=""/>
        <dsp:cNvSpPr/>
      </dsp:nvSpPr>
      <dsp:spPr>
        <a:xfrm>
          <a:off x="1146525" y="1907280"/>
          <a:ext cx="2077615" cy="1246569"/>
        </a:xfrm>
        <a:prstGeom prst="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ptos" panose="020B0004020202020204" pitchFamily="34" charset="0"/>
              <a:ea typeface="Calibri"/>
              <a:cs typeface="Calibri"/>
            </a:rPr>
            <a:t>Health protection and prevention</a:t>
          </a:r>
          <a:endParaRPr lang="en-US" sz="2200" kern="1200" dirty="0">
            <a:latin typeface="Aptos" panose="020B0004020202020204" pitchFamily="34" charset="0"/>
            <a:ea typeface="Calibri"/>
            <a:cs typeface="Calibri"/>
          </a:endParaRPr>
        </a:p>
      </dsp:txBody>
      <dsp:txXfrm>
        <a:off x="1146525" y="1907280"/>
        <a:ext cx="2077615" cy="1246569"/>
      </dsp:txXfrm>
    </dsp:sp>
    <dsp:sp modelId="{9DDA6C28-86A0-4376-B742-B099D3A735FC}">
      <dsp:nvSpPr>
        <dsp:cNvPr id="0" name=""/>
        <dsp:cNvSpPr/>
      </dsp:nvSpPr>
      <dsp:spPr>
        <a:xfrm>
          <a:off x="3431903" y="1907280"/>
          <a:ext cx="2077615" cy="1246569"/>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ptos" panose="020B0004020202020204" pitchFamily="34" charset="0"/>
              <a:ea typeface="Calibri"/>
              <a:cs typeface="Calibri"/>
            </a:rPr>
            <a:t>Basic first aid</a:t>
          </a:r>
          <a:endParaRPr lang="en-US" sz="2200" kern="1200" dirty="0">
            <a:latin typeface="Aptos" panose="020B0004020202020204" pitchFamily="34" charset="0"/>
            <a:ea typeface="Calibri"/>
            <a:cs typeface="Calibri"/>
          </a:endParaRPr>
        </a:p>
      </dsp:txBody>
      <dsp:txXfrm>
        <a:off x="3431903" y="1907280"/>
        <a:ext cx="2077615" cy="1246569"/>
      </dsp:txXfrm>
    </dsp:sp>
    <dsp:sp modelId="{07718EA1-BEFD-4E36-A5BD-A7F2FF20E72E}">
      <dsp:nvSpPr>
        <dsp:cNvPr id="0" name=""/>
        <dsp:cNvSpPr/>
      </dsp:nvSpPr>
      <dsp:spPr>
        <a:xfrm>
          <a:off x="5717280" y="1907280"/>
          <a:ext cx="2077615" cy="1246569"/>
        </a:xfrm>
        <a:prstGeom prst="rect">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ptos" panose="020B0004020202020204" pitchFamily="34" charset="0"/>
              <a:ea typeface="Calibri"/>
              <a:cs typeface="Calibri"/>
            </a:rPr>
            <a:t>Developing bodies </a:t>
          </a:r>
          <a:endParaRPr lang="en-GB" sz="2200" kern="1200" dirty="0"/>
        </a:p>
      </dsp:txBody>
      <dsp:txXfrm>
        <a:off x="5717280" y="1907280"/>
        <a:ext cx="2077615" cy="1246569"/>
      </dsp:txXfrm>
    </dsp:sp>
    <dsp:sp modelId="{140492B9-7310-4AD9-A629-87869A6638A4}">
      <dsp:nvSpPr>
        <dsp:cNvPr id="0" name=""/>
        <dsp:cNvSpPr/>
      </dsp:nvSpPr>
      <dsp:spPr>
        <a:xfrm>
          <a:off x="8002658" y="1907280"/>
          <a:ext cx="2077615" cy="1246569"/>
        </a:xfrm>
        <a:prstGeom prst="rect">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ptos"/>
              <a:ea typeface="Calibri"/>
              <a:cs typeface="Calibri"/>
            </a:rPr>
            <a:t>Personal safety</a:t>
          </a:r>
          <a:endParaRPr lang="en-US" sz="2200" kern="1200" dirty="0">
            <a:latin typeface="Aptos" panose="020B0004020202020204" pitchFamily="34" charset="0"/>
            <a:ea typeface="Calibri"/>
            <a:cs typeface="Calibri"/>
          </a:endParaRPr>
        </a:p>
      </dsp:txBody>
      <dsp:txXfrm>
        <a:off x="8002658" y="1907280"/>
        <a:ext cx="2077615" cy="12465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C4296-5725-48AF-B30E-758EF5FB56C3}" type="datetimeFigureOut">
              <a:rPr lang="en-GB" smtClean="0"/>
              <a:t>20/07/2026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EA981-9510-40A3-9E09-3AA120BAB402}" type="slidenum">
              <a:rPr lang="en-GB" smtClean="0"/>
              <a:t>‹#›</a:t>
            </a:fld>
            <a:endParaRPr lang="en-GB"/>
          </a:p>
        </p:txBody>
      </p:sp>
    </p:spTree>
    <p:extLst>
      <p:ext uri="{BB962C8B-B14F-4D97-AF65-F5344CB8AC3E}">
        <p14:creationId xmlns:p14="http://schemas.microsoft.com/office/powerpoint/2010/main" val="4037569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0" dirty="0"/>
              <a:t>Thank you for viewing this power point. You are experts on your child and we are keen to share what is planned for our new programme of PSHE </a:t>
            </a:r>
            <a:r>
              <a:rPr lang="en-GB" b="0" dirty="0">
                <a:highlight>
                  <a:srgbClr val="FFFF00"/>
                </a:highlight>
              </a:rPr>
              <a:t>[change for your setting]</a:t>
            </a:r>
            <a:r>
              <a:rPr lang="en-GB" b="0" dirty="0"/>
              <a:t> that includes RSE and Health Education so you can be informed and share your views.</a:t>
            </a:r>
            <a:r>
              <a:rPr lang="en-GB" b="0" i="1" dirty="0"/>
              <a:t> </a:t>
            </a:r>
            <a:endParaRPr lang="en-GB" b="0" dirty="0"/>
          </a:p>
        </p:txBody>
      </p:sp>
      <p:sp>
        <p:nvSpPr>
          <p:cNvPr id="4" name="Slide Number Placeholder 3"/>
          <p:cNvSpPr>
            <a:spLocks noGrp="1"/>
          </p:cNvSpPr>
          <p:nvPr>
            <p:ph type="sldNum" sz="quarter" idx="10"/>
          </p:nvPr>
        </p:nvSpPr>
        <p:spPr/>
        <p:txBody>
          <a:bodyPr/>
          <a:lstStyle/>
          <a:p>
            <a:fld id="{CD523BB3-1E9E-4BF4-9B76-41707D845C62}" type="slidenum">
              <a:rPr lang="en-GB" smtClean="0"/>
              <a:t>1</a:t>
            </a:fld>
            <a:endParaRPr lang="en-GB"/>
          </a:p>
        </p:txBody>
      </p:sp>
    </p:spTree>
    <p:extLst>
      <p:ext uri="{BB962C8B-B14F-4D97-AF65-F5344CB8AC3E}">
        <p14:creationId xmlns:p14="http://schemas.microsoft.com/office/powerpoint/2010/main" val="2455523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CD523BB3-1E9E-4BF4-9B76-41707D845C62}" type="slidenum">
              <a:rPr lang="en-GB" smtClean="0"/>
              <a:t>11</a:t>
            </a:fld>
            <a:endParaRPr lang="en-GB"/>
          </a:p>
        </p:txBody>
      </p:sp>
    </p:spTree>
    <p:extLst>
      <p:ext uri="{BB962C8B-B14F-4D97-AF65-F5344CB8AC3E}">
        <p14:creationId xmlns:p14="http://schemas.microsoft.com/office/powerpoint/2010/main" val="420982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0" dirty="0"/>
              <a:t>In 2019 the government made the topics of relationships education, sex education and health education statutory for all schools. Since then little has changed in the policies, however the world has continued to change and evolve around us. The new guidance released in 2025 has been updated to reflect the opportunities and challenges our children and young people face today in the modern world. </a:t>
            </a:r>
            <a:endParaRPr lang="en-US" b="0" dirty="0"/>
          </a:p>
          <a:p>
            <a:endParaRPr lang="en-GB" b="0" i="1" dirty="0"/>
          </a:p>
          <a:p>
            <a:r>
              <a:rPr lang="en-GB" b="0" i="1" dirty="0"/>
              <a:t>All primary schools in England are required to teach a curriculum of relationships education. This includes:</a:t>
            </a:r>
            <a:endParaRPr lang="en-GB" b="0" dirty="0"/>
          </a:p>
          <a:p>
            <a:pPr>
              <a:buFont typeface="Wingdings" panose="05000000000000000000" pitchFamily="2" charset="2"/>
              <a:buChar char="§"/>
            </a:pPr>
            <a:r>
              <a:rPr lang="en-GB" sz="1200" b="0" dirty="0"/>
              <a:t>Families and people who care for me</a:t>
            </a:r>
          </a:p>
          <a:p>
            <a:pPr>
              <a:buFont typeface="Wingdings" panose="05000000000000000000" pitchFamily="2" charset="2"/>
              <a:buChar char="§"/>
            </a:pPr>
            <a:r>
              <a:rPr lang="en-GB" sz="1200" b="0" dirty="0"/>
              <a:t>Caring friendships</a:t>
            </a:r>
          </a:p>
          <a:p>
            <a:pPr>
              <a:buFont typeface="Wingdings" panose="05000000000000000000" pitchFamily="2" charset="2"/>
              <a:buChar char="§"/>
            </a:pPr>
            <a:r>
              <a:rPr lang="en-GB" sz="1200" b="0" dirty="0"/>
              <a:t>Respectful, kind relationships</a:t>
            </a:r>
          </a:p>
          <a:p>
            <a:pPr>
              <a:buFont typeface="Wingdings" panose="05000000000000000000" pitchFamily="2" charset="2"/>
              <a:buChar char="§"/>
            </a:pPr>
            <a:r>
              <a:rPr lang="en-GB" sz="1200" b="0" dirty="0"/>
              <a:t>Online Safety and Awareness</a:t>
            </a:r>
          </a:p>
          <a:p>
            <a:pPr>
              <a:buFont typeface="Wingdings" panose="05000000000000000000" pitchFamily="2" charset="2"/>
              <a:buChar char="§"/>
            </a:pPr>
            <a:r>
              <a:rPr lang="en-GB" sz="1200" b="0" dirty="0"/>
              <a:t>Being Safe</a:t>
            </a:r>
          </a:p>
          <a:p>
            <a:pPr>
              <a:buFont typeface="Wingdings" panose="05000000000000000000" pitchFamily="2" charset="2"/>
              <a:buNone/>
            </a:pPr>
            <a:endParaRPr lang="en-GB" b="0" dirty="0">
              <a:ea typeface="Calibri" panose="020F0502020204030204"/>
              <a:cs typeface="Calibri" panose="020F0502020204030204"/>
            </a:endParaRPr>
          </a:p>
          <a:p>
            <a:pPr>
              <a:buFont typeface="Wingdings" panose="05000000000000000000" pitchFamily="2" charset="2"/>
              <a:buNone/>
            </a:pPr>
            <a:r>
              <a:rPr lang="en-GB" b="0" dirty="0">
                <a:ea typeface="Calibri" panose="020F0502020204030204"/>
                <a:cs typeface="Calibri" panose="020F0502020204030204"/>
              </a:rPr>
              <a:t>The focus for Relationships Education is on teaching children the skills and knowledge that they need to form the basis and foundations of all positive relationships, not just now but as they grow up so that they can become kind, caring adults who have respect for others and know how to keep themselves and others safe. This relates to the online world they are so familiar with as well as the ‘real life’ world. </a:t>
            </a:r>
          </a:p>
          <a:p>
            <a:pPr>
              <a:buFont typeface="Wingdings" panose="05000000000000000000" pitchFamily="2" charset="2"/>
              <a:buNone/>
            </a:pPr>
            <a:endParaRPr lang="en-GB" b="0" dirty="0">
              <a:ea typeface="Calibri" panose="020F0502020204030204"/>
              <a:cs typeface="Calibri" panose="020F0502020204030204"/>
            </a:endParaRPr>
          </a:p>
          <a:p>
            <a:pPr>
              <a:buFont typeface="Wingdings" panose="05000000000000000000" pitchFamily="2" charset="2"/>
              <a:buNone/>
            </a:pPr>
            <a:r>
              <a:rPr lang="en-GB" b="0" dirty="0">
                <a:ea typeface="Calibri" panose="020F0502020204030204"/>
                <a:cs typeface="Calibri" panose="020F0502020204030204"/>
              </a:rPr>
              <a:t>It is essential the full breadth of the primary relationships curriculum is covered to enable this and to ensure they are prepared for the more complex content at secondary.</a:t>
            </a:r>
          </a:p>
          <a:p>
            <a:endParaRPr lang="en-GB" b="0" dirty="0">
              <a:ea typeface="Calibri" panose="020F0502020204030204"/>
              <a:cs typeface="Calibri" panose="020F0502020204030204"/>
            </a:endParaRPr>
          </a:p>
          <a:p>
            <a:r>
              <a:rPr lang="en-GB" b="0" dirty="0">
                <a:solidFill>
                  <a:srgbClr val="000000"/>
                </a:solidFill>
              </a:rPr>
              <a:t>This will be taught according to statutory requirements, and in line with the ethos of the school and the framework of the school policy. It will be taught using inclusive resources in a non-judgemental way at an age-appropriate level.</a:t>
            </a:r>
          </a:p>
          <a:p>
            <a:endParaRPr lang="en-GB" b="0" dirty="0">
              <a:solidFill>
                <a:srgbClr val="000000"/>
              </a:solidFill>
            </a:endParaRPr>
          </a:p>
          <a:p>
            <a:r>
              <a:rPr lang="en-GB" b="0" dirty="0">
                <a:solidFill>
                  <a:srgbClr val="000000"/>
                </a:solidFill>
              </a:rPr>
              <a:t>We will be sensitive to the needs and circumstances of pupils and their families. Learning about families will include learning about the many different forms a nurturing and caring family can take. This ensures no children are left out or stigmatised as a result of their home circumstances. </a:t>
            </a:r>
          </a:p>
          <a:p>
            <a:endParaRPr lang="en-GB" b="0" dirty="0">
              <a:solidFill>
                <a:srgbClr val="000000"/>
              </a:solidFill>
            </a:endParaRPr>
          </a:p>
          <a:p>
            <a:r>
              <a:rPr lang="en-GB" b="0" dirty="0">
                <a:solidFill>
                  <a:srgbClr val="000000"/>
                </a:solidFill>
              </a:rPr>
              <a:t>This learning will also give children skills to keep themselves safe, by learning to recognise and report any risks or abuse… times when a situation doesn’t feel ‘right’ to them, both online and in the real world. This will focus on the importance of boundaries, privacy and children’s rights over their own bodies and personal information. </a:t>
            </a:r>
          </a:p>
          <a:p>
            <a:endParaRPr lang="en-GB" b="0" dirty="0">
              <a:solidFill>
                <a:srgbClr val="000000"/>
              </a:solidFill>
            </a:endParaRPr>
          </a:p>
          <a:p>
            <a:r>
              <a:rPr lang="en-GB" b="0" dirty="0">
                <a:solidFill>
                  <a:srgbClr val="000000"/>
                </a:solidFill>
              </a:rPr>
              <a:t>Learning will also focus on making sure children understand what bullying is in a range of contexts, but also on what stereotypes are and how to positively challenge these. </a:t>
            </a:r>
          </a:p>
          <a:p>
            <a:endParaRPr lang="en-GB" b="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Children cannot be excused or withdrawn from any aspect of relationships education.</a:t>
            </a:r>
          </a:p>
          <a:p>
            <a:endParaRPr lang="en-GB" b="0" i="1" dirty="0"/>
          </a:p>
          <a:p>
            <a:r>
              <a:rPr lang="en-GB" b="0" i="1" dirty="0"/>
              <a:t>We are proud to have been teaching much of this already as part of our broad and balanced curriculum. The new guidance will not therefore require us to do lots more or much differently, but we are using it as an opportunity to build on our existing foundation of good teaching and learning and to make further improvements.</a:t>
            </a:r>
          </a:p>
          <a:p>
            <a:endParaRPr lang="en-GB" b="0" i="1" dirty="0"/>
          </a:p>
          <a:p>
            <a:r>
              <a:rPr lang="en-GB" b="0" i="1" dirty="0"/>
              <a:t>Our newly planned curriculum overview is available for you to see and we look forward to hearing your views on this.</a:t>
            </a:r>
          </a:p>
        </p:txBody>
      </p:sp>
      <p:sp>
        <p:nvSpPr>
          <p:cNvPr id="4" name="Slide Number Placeholder 3"/>
          <p:cNvSpPr>
            <a:spLocks noGrp="1"/>
          </p:cNvSpPr>
          <p:nvPr>
            <p:ph type="sldNum" sz="quarter" idx="10"/>
          </p:nvPr>
        </p:nvSpPr>
        <p:spPr/>
        <p:txBody>
          <a:bodyPr/>
          <a:lstStyle/>
          <a:p>
            <a:fld id="{CD523BB3-1E9E-4BF4-9B76-41707D845C62}" type="slidenum">
              <a:rPr lang="en-GB" smtClean="0"/>
              <a:t>2</a:t>
            </a:fld>
            <a:endParaRPr lang="en-GB"/>
          </a:p>
        </p:txBody>
      </p:sp>
    </p:spTree>
    <p:extLst>
      <p:ext uri="{BB962C8B-B14F-4D97-AF65-F5344CB8AC3E}">
        <p14:creationId xmlns:p14="http://schemas.microsoft.com/office/powerpoint/2010/main" val="335603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0" dirty="0"/>
              <a:t>The Statutory guidance clearly lays out the expectations for Sex Education in Primary Schools.</a:t>
            </a:r>
          </a:p>
          <a:p>
            <a:endParaRPr lang="en-GB" b="0" dirty="0"/>
          </a:p>
          <a:p>
            <a:r>
              <a:rPr lang="en-GB" b="0" dirty="0"/>
              <a:t>It is not compulsory, but it is recommended that it is taught in line with the Science curriculum which features content about conception and birth.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national curriculum for science includes related content, such as the main external body parts, the human body as it grows from birth to old age (including puberty) and reproduction in some plants and animals. Schools may also cover human reproduction in the science curriculum, but where they do so, this should be in line with the factual description of conception.</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Including this as part of the PSHE curriculum also means that it is grounded within teaching and learning about respectful and healthy relationships to further support children to be safe throughout their lives.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Parents can only request their child is withdrawn from parts of Sex Education not included within science or the statutory curriculum, </a:t>
            </a:r>
            <a:r>
              <a:rPr lang="en-GB" sz="1200" b="0" i="1" u="none" strike="noStrike" kern="1200" baseline="0" dirty="0">
                <a:solidFill>
                  <a:schemeClr val="tx1"/>
                </a:solidFill>
                <a:latin typeface="+mn-lt"/>
                <a:ea typeface="+mn-ea"/>
                <a:cs typeface="+mn-cs"/>
              </a:rPr>
              <a:t>we do not deliver any content for Sex Education that falls outside of these guidelines/ or/ we cover……for this reason….. </a:t>
            </a:r>
            <a:endParaRPr lang="en-GB" b="0" dirty="0"/>
          </a:p>
        </p:txBody>
      </p:sp>
      <p:sp>
        <p:nvSpPr>
          <p:cNvPr id="4" name="Slide Number Placeholder 3"/>
          <p:cNvSpPr>
            <a:spLocks noGrp="1"/>
          </p:cNvSpPr>
          <p:nvPr>
            <p:ph type="sldNum" sz="quarter" idx="5"/>
          </p:nvPr>
        </p:nvSpPr>
        <p:spPr/>
        <p:txBody>
          <a:bodyPr/>
          <a:lstStyle/>
          <a:p>
            <a:fld id="{9A7EA981-9510-40A3-9E09-3AA120BAB402}" type="slidenum">
              <a:rPr lang="en-GB" smtClean="0"/>
              <a:t>3</a:t>
            </a:fld>
            <a:endParaRPr lang="en-GB"/>
          </a:p>
        </p:txBody>
      </p:sp>
    </p:spTree>
    <p:extLst>
      <p:ext uri="{BB962C8B-B14F-4D97-AF65-F5344CB8AC3E}">
        <p14:creationId xmlns:p14="http://schemas.microsoft.com/office/powerpoint/2010/main" val="36652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0" dirty="0"/>
              <a:t>All primary schools in England are required to teach a programme of Health Education. This includes:</a:t>
            </a:r>
          </a:p>
          <a:p>
            <a:pPr marL="171450" indent="-171450">
              <a:buFont typeface="Arial"/>
              <a:buChar char="•"/>
            </a:pPr>
            <a:r>
              <a:rPr lang="en-GB" b="0" dirty="0">
                <a:solidFill>
                  <a:srgbClr val="444444"/>
                </a:solidFill>
              </a:rPr>
              <a:t>General Wellbeing</a:t>
            </a:r>
          </a:p>
          <a:p>
            <a:pPr marL="171450" indent="-171450">
              <a:buFont typeface="Arial"/>
              <a:buChar char="•"/>
            </a:pPr>
            <a:r>
              <a:rPr lang="en-GB" b="0" dirty="0">
                <a:solidFill>
                  <a:srgbClr val="444444"/>
                </a:solidFill>
              </a:rPr>
              <a:t>Wellbeing Online</a:t>
            </a:r>
          </a:p>
          <a:p>
            <a:pPr marL="171450" indent="-171450">
              <a:buFont typeface="Arial"/>
              <a:buChar char="•"/>
            </a:pPr>
            <a:r>
              <a:rPr lang="en-GB" b="0" dirty="0">
                <a:solidFill>
                  <a:srgbClr val="444444"/>
                </a:solidFill>
              </a:rPr>
              <a:t>Physical health and fitness</a:t>
            </a:r>
          </a:p>
          <a:p>
            <a:pPr marL="171450" indent="-171450">
              <a:buFont typeface="Arial"/>
              <a:buChar char="•"/>
            </a:pPr>
            <a:r>
              <a:rPr lang="en-GB" b="0" dirty="0">
                <a:solidFill>
                  <a:srgbClr val="444444"/>
                </a:solidFill>
              </a:rPr>
              <a:t>Healthy eating</a:t>
            </a:r>
          </a:p>
          <a:p>
            <a:pPr marL="171450" indent="-171450">
              <a:buFont typeface="Arial"/>
              <a:buChar char="•"/>
            </a:pPr>
            <a:r>
              <a:rPr lang="en-GB" b="0" dirty="0">
                <a:solidFill>
                  <a:srgbClr val="444444"/>
                </a:solidFill>
              </a:rPr>
              <a:t>Drugs, alcohol, tobacco and vaping</a:t>
            </a:r>
          </a:p>
          <a:p>
            <a:pPr marL="171450" indent="-171450">
              <a:buFont typeface="Arial"/>
              <a:buChar char="•"/>
            </a:pPr>
            <a:r>
              <a:rPr lang="en-GB" b="0" dirty="0">
                <a:solidFill>
                  <a:srgbClr val="444444"/>
                </a:solidFill>
              </a:rPr>
              <a:t>Health protection and prevention</a:t>
            </a:r>
          </a:p>
          <a:p>
            <a:pPr marL="171450" indent="-171450">
              <a:buFont typeface="Arial"/>
              <a:buChar char="•"/>
            </a:pPr>
            <a:r>
              <a:rPr lang="en-GB" b="0" dirty="0">
                <a:solidFill>
                  <a:srgbClr val="444444"/>
                </a:solidFill>
              </a:rPr>
              <a:t>Basic first aid</a:t>
            </a:r>
          </a:p>
          <a:p>
            <a:pPr marL="171450" indent="-171450">
              <a:buFont typeface="Arial"/>
              <a:buChar char="•"/>
            </a:pPr>
            <a:r>
              <a:rPr lang="en-GB" b="0" dirty="0">
                <a:solidFill>
                  <a:srgbClr val="444444"/>
                </a:solidFill>
              </a:rPr>
              <a:t>Developing bodies</a:t>
            </a:r>
          </a:p>
          <a:p>
            <a:pPr marL="171450" indent="-171450">
              <a:buFont typeface="Arial"/>
              <a:buChar char="•"/>
            </a:pPr>
            <a:r>
              <a:rPr lang="en-GB" b="0" dirty="0">
                <a:solidFill>
                  <a:srgbClr val="444444"/>
                </a:solidFill>
              </a:rPr>
              <a:t>Personal safety </a:t>
            </a:r>
          </a:p>
          <a:p>
            <a:endParaRPr lang="en-GB" b="0" dirty="0"/>
          </a:p>
          <a:p>
            <a:r>
              <a:rPr lang="en-GB" b="0" dirty="0"/>
              <a:t>The aim of teaching these areas is to enable children to make good decisions about their own health and wellbeing, because they are aware of the facts. They will be able recognise and understand how physical and mental health are linked so that they can identify when something isn’t right with their own health and be able to confidently access support. </a:t>
            </a:r>
          </a:p>
          <a:p>
            <a:endParaRPr lang="en-GB" b="0" dirty="0"/>
          </a:p>
          <a:p>
            <a:r>
              <a:rPr lang="en-GB" b="0" dirty="0"/>
              <a:t>The benefits and importance of physical activity, good nutrition and sufficient sleep is the starting point for health education. This builds to children in Key Stage 2 learning about the changes that will happen to them as they experience puberty. This should be taught to the majority of children before they experience it, so we begin this teaching in </a:t>
            </a:r>
            <a:r>
              <a:rPr lang="en-GB" b="0" dirty="0">
                <a:highlight>
                  <a:srgbClr val="FFFF00"/>
                </a:highlight>
              </a:rPr>
              <a:t>Year….</a:t>
            </a:r>
          </a:p>
          <a:p>
            <a:endParaRPr lang="en-GB" b="0" dirty="0"/>
          </a:p>
          <a:p>
            <a:r>
              <a:rPr lang="en-GB" b="0" dirty="0"/>
              <a:t>Whilst not explicitly listed as an area for primary schools, within General Wellbeing, children will learn about emotions, feelings, and mental health. A key part of this learning will also be again about knowing when they need help and how or where to do this. </a:t>
            </a:r>
          </a:p>
          <a:p>
            <a:endParaRPr lang="en-GB" b="0" dirty="0"/>
          </a:p>
          <a:p>
            <a:r>
              <a:rPr lang="en-GB" b="0" dirty="0"/>
              <a:t>The curriculum update also now includes explicit teaching about loss, bereavement and grief. Children will learn about different kinds of loss, from a favourite toy to the death of a loved one, and the feelings that result. Learning about grief and the different ways in which people grieve is important in fully supporting the emotional wellbeing of children. </a:t>
            </a:r>
          </a:p>
          <a:p>
            <a:endParaRPr lang="en-GB" b="0" dirty="0"/>
          </a:p>
          <a:p>
            <a:r>
              <a:rPr lang="en-GB" b="0" i="1" dirty="0"/>
              <a:t>As with relationships education, we are proud to have been teaching much of this already as part of our broad and balanced curriculum. The new guidance will not therefore require us to do lots more or much differently, but we are using it as an opportunity to build on our existing foundation of good teaching and learning and to make further improvements.</a:t>
            </a:r>
          </a:p>
          <a:p>
            <a:endParaRPr lang="en-GB" b="0" i="1" dirty="0"/>
          </a:p>
          <a:p>
            <a:r>
              <a:rPr lang="en-GB" b="0" i="1" dirty="0"/>
              <a:t>Our newly planned curriculum overview is available for you to see and we look forward to hearing your views on this.</a:t>
            </a:r>
          </a:p>
          <a:p>
            <a:endParaRPr lang="en-GB" b="0" dirty="0"/>
          </a:p>
          <a:p>
            <a:r>
              <a:rPr lang="en-GB" b="0" dirty="0"/>
              <a:t>Children cannot be excused or withdrawn from any aspect of health education.</a:t>
            </a:r>
            <a:endParaRPr lang="en-GB" b="0" dirty="0">
              <a:ea typeface="Calibri"/>
              <a:cs typeface="Calibri"/>
            </a:endParaRPr>
          </a:p>
        </p:txBody>
      </p:sp>
      <p:sp>
        <p:nvSpPr>
          <p:cNvPr id="4" name="Slide Number Placeholder 3"/>
          <p:cNvSpPr>
            <a:spLocks noGrp="1"/>
          </p:cNvSpPr>
          <p:nvPr>
            <p:ph type="sldNum" sz="quarter" idx="5"/>
          </p:nvPr>
        </p:nvSpPr>
        <p:spPr/>
        <p:txBody>
          <a:bodyPr/>
          <a:lstStyle/>
          <a:p>
            <a:fld id="{9A7EA981-9510-40A3-9E09-3AA120BAB402}" type="slidenum">
              <a:rPr lang="en-GB" smtClean="0"/>
              <a:t>4</a:t>
            </a:fld>
            <a:endParaRPr lang="en-GB"/>
          </a:p>
        </p:txBody>
      </p:sp>
    </p:spTree>
    <p:extLst>
      <p:ext uri="{BB962C8B-B14F-4D97-AF65-F5344CB8AC3E}">
        <p14:creationId xmlns:p14="http://schemas.microsoft.com/office/powerpoint/2010/main" val="49032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GB" b="0" dirty="0">
                <a:ea typeface="Calibri"/>
                <a:cs typeface="Calibri"/>
              </a:rPr>
              <a:t>In the new guidance for schools to start in September 2026, a range of topics are now statutory, these include things such as vaping, AI, </a:t>
            </a:r>
            <a:r>
              <a:rPr lang="en-GB" b="0" dirty="0"/>
              <a:t>misogyny and personal safety. Many schools have already been teaching about these and their inclusion comes about as a result of research and evidence, and the risks children can face in an ever changing world. Knowing correct information and facts about these areas, will mean they can use/experience them appropriately and ensure they can keep themselves safe. </a:t>
            </a:r>
          </a:p>
          <a:p>
            <a:pPr>
              <a:defRPr/>
            </a:pPr>
            <a:endParaRPr lang="en-GB" b="0" dirty="0">
              <a:ea typeface="Calibri"/>
              <a:cs typeface="Calibri"/>
            </a:endParaRPr>
          </a:p>
          <a:p>
            <a:pPr>
              <a:defRPr/>
            </a:pPr>
            <a:r>
              <a:rPr lang="en-GB" b="0" dirty="0">
                <a:ea typeface="Calibri"/>
                <a:cs typeface="Calibri"/>
              </a:rPr>
              <a:t>Many of these themes are part of the secondary curriculum but it is important to understand these as parents and educators as primary age pupils may have been exposed to AI online, may have heard these things discussed by older siblings or in media etc </a:t>
            </a:r>
          </a:p>
          <a:p>
            <a:pPr>
              <a:defRPr/>
            </a:pPr>
            <a:endParaRPr lang="en-GB" b="0" dirty="0">
              <a:ea typeface="Calibri"/>
              <a:cs typeface="Calibri"/>
            </a:endParaRPr>
          </a:p>
          <a:p>
            <a:pPr>
              <a:defRPr/>
            </a:pPr>
            <a:r>
              <a:rPr lang="en-GB" b="0" dirty="0">
                <a:ea typeface="Calibri"/>
                <a:cs typeface="Calibri"/>
              </a:rPr>
              <a:t>Areas such as personal safety are taught at all ages, but appropriate to age. So, for example Road or Water safety with younger children. Learning about taking a critical approach to what they see online leads into AI/Deep Fakes etc.</a:t>
            </a:r>
          </a:p>
          <a:p>
            <a:pPr>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GB" b="0" dirty="0"/>
          </a:p>
          <a:p>
            <a:endParaRPr lang="en-GB" b="0" dirty="0"/>
          </a:p>
          <a:p>
            <a:endParaRPr lang="en-GB" b="0" dirty="0"/>
          </a:p>
          <a:p>
            <a:endParaRPr lang="en-GB" sz="1200" b="0" i="0" u="none" strike="noStrike"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CD523BB3-1E9E-4BF4-9B76-41707D845C62}" type="slidenum">
              <a:rPr lang="en-GB" smtClean="0"/>
              <a:t>5</a:t>
            </a:fld>
            <a:endParaRPr lang="en-GB"/>
          </a:p>
        </p:txBody>
      </p:sp>
    </p:spTree>
    <p:extLst>
      <p:ext uri="{BB962C8B-B14F-4D97-AF65-F5344CB8AC3E}">
        <p14:creationId xmlns:p14="http://schemas.microsoft.com/office/powerpoint/2010/main" val="223069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7EA981-9510-40A3-9E09-3AA120BAB402}" type="slidenum">
              <a:rPr lang="en-GB" smtClean="0"/>
              <a:t>6</a:t>
            </a:fld>
            <a:endParaRPr lang="en-GB"/>
          </a:p>
        </p:txBody>
      </p:sp>
    </p:spTree>
    <p:extLst>
      <p:ext uri="{BB962C8B-B14F-4D97-AF65-F5344CB8AC3E}">
        <p14:creationId xmlns:p14="http://schemas.microsoft.com/office/powerpoint/2010/main" val="44987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i="1" dirty="0"/>
              <a:t>Discuss any other factors relevant to the approach or delivery of RSE teaching at the school. For example, sensitive to faith perspectives</a:t>
            </a:r>
            <a:endParaRPr lang="en-GB" i="0" dirty="0"/>
          </a:p>
        </p:txBody>
      </p:sp>
      <p:sp>
        <p:nvSpPr>
          <p:cNvPr id="4" name="Slide Number Placeholder 3"/>
          <p:cNvSpPr>
            <a:spLocks noGrp="1"/>
          </p:cNvSpPr>
          <p:nvPr>
            <p:ph type="sldNum" sz="quarter" idx="10"/>
          </p:nvPr>
        </p:nvSpPr>
        <p:spPr/>
        <p:txBody>
          <a:bodyPr/>
          <a:lstStyle/>
          <a:p>
            <a:fld id="{CD523BB3-1E9E-4BF4-9B76-41707D845C62}" type="slidenum">
              <a:rPr lang="en-GB" smtClean="0"/>
              <a:t>7</a:t>
            </a:fld>
            <a:endParaRPr lang="en-GB"/>
          </a:p>
        </p:txBody>
      </p:sp>
    </p:spTree>
    <p:extLst>
      <p:ext uri="{BB962C8B-B14F-4D97-AF65-F5344CB8AC3E}">
        <p14:creationId xmlns:p14="http://schemas.microsoft.com/office/powerpoint/2010/main" val="26957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To help us plan a relevant, needs-led programme of relationships, sex and health education, we complete our own sensitive, age and stage appropriate pupil voice work.</a:t>
            </a:r>
          </a:p>
          <a:p>
            <a:endParaRPr lang="en-GB" dirty="0"/>
          </a:p>
          <a:p>
            <a:r>
              <a:rPr lang="en-GB" dirty="0"/>
              <a:t>We want to make sure that our curriculum is centred around the needs of our local community so we will continually review the topics taking your views and your child's views into account.</a:t>
            </a:r>
            <a:endParaRPr lang="en-GB" dirty="0">
              <a:ea typeface="Calibri"/>
              <a:cs typeface="Calibri"/>
            </a:endParaRPr>
          </a:p>
          <a:p>
            <a:endParaRPr lang="en-GB" dirty="0"/>
          </a:p>
          <a:p>
            <a:r>
              <a:rPr lang="en-GB" dirty="0"/>
              <a:t>You may like to talk to your child yourself, so you can use their views to inform your own when responding to our consultation process.</a:t>
            </a:r>
          </a:p>
        </p:txBody>
      </p:sp>
      <p:sp>
        <p:nvSpPr>
          <p:cNvPr id="4" name="Slide Number Placeholder 3"/>
          <p:cNvSpPr>
            <a:spLocks noGrp="1"/>
          </p:cNvSpPr>
          <p:nvPr>
            <p:ph type="sldNum" sz="quarter" idx="5"/>
          </p:nvPr>
        </p:nvSpPr>
        <p:spPr/>
        <p:txBody>
          <a:bodyPr/>
          <a:lstStyle/>
          <a:p>
            <a:fld id="{9A7EA981-9510-40A3-9E09-3AA120BAB402}" type="slidenum">
              <a:rPr lang="en-GB" smtClean="0"/>
              <a:t>8</a:t>
            </a:fld>
            <a:endParaRPr lang="en-GB"/>
          </a:p>
        </p:txBody>
      </p:sp>
    </p:spTree>
    <p:extLst>
      <p:ext uri="{BB962C8B-B14F-4D97-AF65-F5344CB8AC3E}">
        <p14:creationId xmlns:p14="http://schemas.microsoft.com/office/powerpoint/2010/main" val="3727736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CD523BB3-1E9E-4BF4-9B76-41707D845C62}" type="slidenum">
              <a:rPr lang="en-GB" smtClean="0"/>
              <a:t>9</a:t>
            </a:fld>
            <a:endParaRPr lang="en-GB"/>
          </a:p>
        </p:txBody>
      </p:sp>
    </p:spTree>
    <p:extLst>
      <p:ext uri="{BB962C8B-B14F-4D97-AF65-F5344CB8AC3E}">
        <p14:creationId xmlns:p14="http://schemas.microsoft.com/office/powerpoint/2010/main" val="96695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12980-822B-0C93-5E24-DE21742BAA2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FD38558-B720-023C-F4D8-D57FDCB4F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5E110F1-7ACF-9615-0FD5-D713B359F0D4}"/>
              </a:ext>
            </a:extLst>
          </p:cNvPr>
          <p:cNvSpPr>
            <a:spLocks noGrp="1"/>
          </p:cNvSpPr>
          <p:nvPr>
            <p:ph type="dt" sz="half" idx="10"/>
          </p:nvPr>
        </p:nvSpPr>
        <p:spPr/>
        <p:txBody>
          <a:bodyPr/>
          <a:lstStyle/>
          <a:p>
            <a:fld id="{888411FB-1606-4EC5-9BCA-2DC04C2243EA}" type="datetimeFigureOut">
              <a:rPr lang="en-US" smtClean="0"/>
              <a:t>7/20/2026</a:t>
            </a:fld>
            <a:endParaRPr lang="en-US" dirty="0"/>
          </a:p>
        </p:txBody>
      </p:sp>
      <p:sp>
        <p:nvSpPr>
          <p:cNvPr id="5" name="Footer Placeholder 4">
            <a:extLst>
              <a:ext uri="{FF2B5EF4-FFF2-40B4-BE49-F238E27FC236}">
                <a16:creationId xmlns:a16="http://schemas.microsoft.com/office/drawing/2014/main" id="{4B79AFD3-DE68-BA93-64F7-B31887356E39}"/>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77A2CBFF-A532-AA31-F8A5-973FCD6D45A5}"/>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265291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FEF5-0C84-710A-D473-5C8806B7703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22F0973-A725-0C16-5766-5F6EC1FF36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2E3B1EB-579F-47FD-0D8B-AC5823759528}"/>
              </a:ext>
            </a:extLst>
          </p:cNvPr>
          <p:cNvSpPr>
            <a:spLocks noGrp="1"/>
          </p:cNvSpPr>
          <p:nvPr>
            <p:ph type="dt" sz="half" idx="10"/>
          </p:nvPr>
        </p:nvSpPr>
        <p:spPr/>
        <p:txBody>
          <a:bodyPr/>
          <a:lstStyle/>
          <a:p>
            <a:fld id="{149C728D-416F-40D5-8F13-55E5DD1CE8D1}" type="datetimeFigureOut">
              <a:rPr lang="en-US" smtClean="0"/>
              <a:t>7/20/2026</a:t>
            </a:fld>
            <a:endParaRPr lang="en-US" dirty="0"/>
          </a:p>
        </p:txBody>
      </p:sp>
      <p:sp>
        <p:nvSpPr>
          <p:cNvPr id="5" name="Footer Placeholder 4">
            <a:extLst>
              <a:ext uri="{FF2B5EF4-FFF2-40B4-BE49-F238E27FC236}">
                <a16:creationId xmlns:a16="http://schemas.microsoft.com/office/drawing/2014/main" id="{24611280-1AE0-116A-5289-2CEF3B8340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A616ED-CE26-F641-08DB-A2DC6DF47392}"/>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327937034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823A49-65EA-429B-4F86-80D5ABF11FD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A76B749-A8FB-2A97-90B6-6A198FA5522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05EC12E-CFA2-192A-019C-9FA80A58324C}"/>
              </a:ext>
            </a:extLst>
          </p:cNvPr>
          <p:cNvSpPr>
            <a:spLocks noGrp="1"/>
          </p:cNvSpPr>
          <p:nvPr>
            <p:ph type="dt" sz="half" idx="10"/>
          </p:nvPr>
        </p:nvSpPr>
        <p:spPr/>
        <p:txBody>
          <a:bodyPr/>
          <a:lstStyle/>
          <a:p>
            <a:fld id="{149C728D-416F-40D5-8F13-55E5DD1CE8D1}" type="datetimeFigureOut">
              <a:rPr lang="en-US" smtClean="0"/>
              <a:t>7/20/2026</a:t>
            </a:fld>
            <a:endParaRPr lang="en-US" dirty="0"/>
          </a:p>
        </p:txBody>
      </p:sp>
      <p:sp>
        <p:nvSpPr>
          <p:cNvPr id="5" name="Footer Placeholder 4">
            <a:extLst>
              <a:ext uri="{FF2B5EF4-FFF2-40B4-BE49-F238E27FC236}">
                <a16:creationId xmlns:a16="http://schemas.microsoft.com/office/drawing/2014/main" id="{05FA7E36-2CA2-4801-F3D3-BBB65B486A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530E5-6F8B-E9D7-24C3-2A74D327A2D7}"/>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182255482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712348"/>
          </a:xfrm>
        </p:spPr>
        <p:txBody>
          <a:bodyPr>
            <a:normAutofit/>
          </a:bodyPr>
          <a:lstStyle>
            <a:lvl1pPr algn="l">
              <a:defRPr sz="3200">
                <a:solidFill>
                  <a:schemeClr val="tx1">
                    <a:lumMod val="75000"/>
                    <a:lumOff val="25000"/>
                  </a:schemeClr>
                </a:solidFill>
                <a:latin typeface="Arial"/>
                <a:cs typeface="Arial"/>
              </a:defRPr>
            </a:lvl1pPr>
          </a:lstStyle>
          <a:p>
            <a:r>
              <a:rPr lang="en-GB" dirty="0"/>
              <a:t>Contents</a:t>
            </a:r>
            <a:endParaRPr lang="en-US" dirty="0"/>
          </a:p>
        </p:txBody>
      </p:sp>
      <p:sp>
        <p:nvSpPr>
          <p:cNvPr id="7" name="Subtitle 2"/>
          <p:cNvSpPr>
            <a:spLocks noGrp="1"/>
          </p:cNvSpPr>
          <p:nvPr>
            <p:ph type="subTitle" idx="1" hasCustomPrompt="1"/>
          </p:nvPr>
        </p:nvSpPr>
        <p:spPr>
          <a:xfrm>
            <a:off x="609600" y="1132302"/>
            <a:ext cx="10972800" cy="4506632"/>
          </a:xfrm>
        </p:spPr>
        <p:txBody>
          <a:bodyPr/>
          <a:lstStyle>
            <a:lvl1pPr marL="0" marR="0" indent="0" algn="l" defTabSz="457200" rtl="0" eaLnBrk="1" fontAlgn="auto" latinLnBrk="0" hangingPunct="1">
              <a:lnSpc>
                <a:spcPct val="120000"/>
              </a:lnSpc>
              <a:spcBef>
                <a:spcPct val="20000"/>
              </a:spcBef>
              <a:spcAft>
                <a:spcPts val="0"/>
              </a:spcAft>
              <a:buClrTx/>
              <a:buSzTx/>
              <a:buFont typeface="Arial"/>
              <a:buNone/>
              <a:tabLst/>
              <a:defRPr sz="1200">
                <a:solidFill>
                  <a:schemeClr val="tx1">
                    <a:lumMod val="75000"/>
                    <a:lumOff val="2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Page Tile															Slide 01</a:t>
            </a:r>
          </a:p>
        </p:txBody>
      </p:sp>
    </p:spTree>
    <p:extLst>
      <p:ext uri="{BB962C8B-B14F-4D97-AF65-F5344CB8AC3E}">
        <p14:creationId xmlns:p14="http://schemas.microsoft.com/office/powerpoint/2010/main" val="3119002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st Item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66439"/>
            <a:ext cx="10972800" cy="4693360"/>
          </a:xfrm>
        </p:spPr>
        <p:txBody>
          <a:bodyPr/>
          <a:lstStyle>
            <a:lvl1pPr>
              <a:defRPr sz="1800">
                <a:solidFill>
                  <a:schemeClr val="tx1">
                    <a:lumMod val="65000"/>
                    <a:lumOff val="35000"/>
                  </a:schemeClr>
                </a:solidFill>
                <a:latin typeface="Arial"/>
                <a:cs typeface="Arial"/>
              </a:defRPr>
            </a:lvl1pPr>
            <a:lvl2pPr>
              <a:defRPr sz="1600">
                <a:solidFill>
                  <a:schemeClr val="tx1">
                    <a:lumMod val="65000"/>
                    <a:lumOff val="35000"/>
                  </a:schemeClr>
                </a:solidFill>
                <a:latin typeface="Arial"/>
                <a:cs typeface="Arial"/>
              </a:defRPr>
            </a:lvl2pPr>
            <a:lvl3pPr>
              <a:defRPr sz="1400">
                <a:solidFill>
                  <a:schemeClr val="tx1">
                    <a:lumMod val="65000"/>
                    <a:lumOff val="35000"/>
                  </a:schemeClr>
                </a:solidFill>
                <a:latin typeface="Arial"/>
                <a:cs typeface="Arial"/>
              </a:defRPr>
            </a:lvl3pPr>
            <a:lvl4pPr>
              <a:defRPr sz="1200">
                <a:solidFill>
                  <a:schemeClr val="tx1">
                    <a:lumMod val="65000"/>
                    <a:lumOff val="35000"/>
                  </a:schemeClr>
                </a:solidFill>
                <a:latin typeface="Arial"/>
                <a:cs typeface="Arial"/>
              </a:defRPr>
            </a:lvl4pPr>
            <a:lvl5pPr>
              <a:defRPr sz="1200">
                <a:solidFill>
                  <a:schemeClr val="tx1">
                    <a:lumMod val="65000"/>
                    <a:lumOff val="35000"/>
                  </a:schemeClr>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1"/>
          <p:cNvSpPr>
            <a:spLocks noGrp="1"/>
          </p:cNvSpPr>
          <p:nvPr>
            <p:ph type="title" hasCustomPrompt="1"/>
          </p:nvPr>
        </p:nvSpPr>
        <p:spPr>
          <a:xfrm>
            <a:off x="609600" y="274638"/>
            <a:ext cx="10972800" cy="712348"/>
          </a:xfrm>
        </p:spPr>
        <p:txBody>
          <a:bodyPr>
            <a:normAutofit/>
          </a:bodyPr>
          <a:lstStyle>
            <a:lvl1pPr algn="l">
              <a:defRPr sz="3200">
                <a:solidFill>
                  <a:schemeClr val="tx1">
                    <a:lumMod val="75000"/>
                    <a:lumOff val="25000"/>
                  </a:schemeClr>
                </a:solidFill>
                <a:latin typeface="Arial"/>
                <a:cs typeface="Arial"/>
              </a:defRPr>
            </a:lvl1pPr>
          </a:lstStyle>
          <a:p>
            <a:r>
              <a:rPr lang="en-GB" dirty="0"/>
              <a:t>List Items</a:t>
            </a:r>
            <a:endParaRPr lang="en-US" dirty="0"/>
          </a:p>
        </p:txBody>
      </p:sp>
    </p:spTree>
    <p:extLst>
      <p:ext uri="{BB962C8B-B14F-4D97-AF65-F5344CB8AC3E}">
        <p14:creationId xmlns:p14="http://schemas.microsoft.com/office/powerpoint/2010/main" val="277942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BF45-551B-14A0-45CB-029E49A4891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437920A-11A0-E074-F99C-0D147200B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752D335-8611-282F-C19B-167CB024F61B}"/>
              </a:ext>
            </a:extLst>
          </p:cNvPr>
          <p:cNvSpPr>
            <a:spLocks noGrp="1"/>
          </p:cNvSpPr>
          <p:nvPr>
            <p:ph type="dt" sz="half" idx="10"/>
          </p:nvPr>
        </p:nvSpPr>
        <p:spPr/>
        <p:txBody>
          <a:bodyPr/>
          <a:lstStyle/>
          <a:p>
            <a:fld id="{D3BCAA53-8FBA-45E2-8B10-F7DD55E4E759}" type="datetimeFigureOut">
              <a:rPr lang="en-US" smtClean="0"/>
              <a:t>7/20/2026</a:t>
            </a:fld>
            <a:endParaRPr lang="en-US" dirty="0"/>
          </a:p>
        </p:txBody>
      </p:sp>
      <p:sp>
        <p:nvSpPr>
          <p:cNvPr id="5" name="Footer Placeholder 4">
            <a:extLst>
              <a:ext uri="{FF2B5EF4-FFF2-40B4-BE49-F238E27FC236}">
                <a16:creationId xmlns:a16="http://schemas.microsoft.com/office/drawing/2014/main" id="{DA692636-C2A5-96B6-DC7E-2F1B8BC121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F8DBDB-E134-ECF5-6BAD-B53FDA435C65}"/>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351696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BB87-6C62-25FA-79C0-79764B664D6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CBD273E-3D2E-A98D-4E0F-A39CFD7975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AEEA413-F13E-9771-37EB-CED7C76FAD0B}"/>
              </a:ext>
            </a:extLst>
          </p:cNvPr>
          <p:cNvSpPr>
            <a:spLocks noGrp="1"/>
          </p:cNvSpPr>
          <p:nvPr>
            <p:ph type="dt" sz="half" idx="10"/>
          </p:nvPr>
        </p:nvSpPr>
        <p:spPr/>
        <p:txBody>
          <a:bodyPr/>
          <a:lstStyle/>
          <a:p>
            <a:fld id="{149C728D-416F-40D5-8F13-55E5DD1CE8D1}" type="datetimeFigureOut">
              <a:rPr lang="en-US" smtClean="0"/>
              <a:t>7/20/2026</a:t>
            </a:fld>
            <a:endParaRPr lang="en-US" dirty="0"/>
          </a:p>
        </p:txBody>
      </p:sp>
      <p:sp>
        <p:nvSpPr>
          <p:cNvPr id="5" name="Footer Placeholder 4">
            <a:extLst>
              <a:ext uri="{FF2B5EF4-FFF2-40B4-BE49-F238E27FC236}">
                <a16:creationId xmlns:a16="http://schemas.microsoft.com/office/drawing/2014/main" id="{AD5E8396-78C9-C598-0976-A6864ECB72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16B96D-AEE7-67BD-99B4-86F164993836}"/>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20963169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B6DF-FC28-7F8C-EE89-7D28653D2A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4E7E57B-5E55-3D9C-5F7A-59E84BF17C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0827773-74DA-1122-0977-7256328292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2A836FF-CC4E-4D37-3FD2-6EFDC2663C64}"/>
              </a:ext>
            </a:extLst>
          </p:cNvPr>
          <p:cNvSpPr>
            <a:spLocks noGrp="1"/>
          </p:cNvSpPr>
          <p:nvPr>
            <p:ph type="dt" sz="half" idx="10"/>
          </p:nvPr>
        </p:nvSpPr>
        <p:spPr/>
        <p:txBody>
          <a:bodyPr/>
          <a:lstStyle/>
          <a:p>
            <a:fld id="{121B3BBE-A1CF-4CC7-B02C-EBCBBE110242}" type="datetimeFigureOut">
              <a:rPr lang="en-US" smtClean="0"/>
              <a:t>7/20/2026</a:t>
            </a:fld>
            <a:endParaRPr lang="en-US" dirty="0"/>
          </a:p>
        </p:txBody>
      </p:sp>
      <p:sp>
        <p:nvSpPr>
          <p:cNvPr id="6" name="Footer Placeholder 5">
            <a:extLst>
              <a:ext uri="{FF2B5EF4-FFF2-40B4-BE49-F238E27FC236}">
                <a16:creationId xmlns:a16="http://schemas.microsoft.com/office/drawing/2014/main" id="{5E07BF83-152F-2C76-7878-D1D820C8AE98}"/>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7DCFF2E5-B742-E1E4-54C9-6733493B4138}"/>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420803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4BD9-D5D4-CFE7-CF3D-1B0A0E1A60E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9182445-1ECF-4B6A-E95A-8D914B2B1B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083C99E-3A9E-12AE-DA42-A5CC675FD5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73E1435-B688-4BBB-7587-5406BB1E2B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DEBF3E6-15B7-B5A6-19E3-6D24231D43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57EFC63-FF57-646C-0849-C9EF3B029CF5}"/>
              </a:ext>
            </a:extLst>
          </p:cNvPr>
          <p:cNvSpPr>
            <a:spLocks noGrp="1"/>
          </p:cNvSpPr>
          <p:nvPr>
            <p:ph type="dt" sz="half" idx="10"/>
          </p:nvPr>
        </p:nvSpPr>
        <p:spPr/>
        <p:txBody>
          <a:bodyPr/>
          <a:lstStyle/>
          <a:p>
            <a:fld id="{149C728D-416F-40D5-8F13-55E5DD1CE8D1}" type="datetimeFigureOut">
              <a:rPr lang="en-US" smtClean="0"/>
              <a:t>7/20/2026</a:t>
            </a:fld>
            <a:endParaRPr lang="en-US" dirty="0"/>
          </a:p>
        </p:txBody>
      </p:sp>
      <p:sp>
        <p:nvSpPr>
          <p:cNvPr id="8" name="Footer Placeholder 7">
            <a:extLst>
              <a:ext uri="{FF2B5EF4-FFF2-40B4-BE49-F238E27FC236}">
                <a16:creationId xmlns:a16="http://schemas.microsoft.com/office/drawing/2014/main" id="{DBB725E6-0FDD-B006-6EF7-B2E02929C5D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B617288-DA82-F9B3-8D46-3088EFD9614F}"/>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340873203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2ECB-576C-A4DE-7C5A-35D4A5B4676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92626A0-2888-FFF8-E5DB-265613DBD93C}"/>
              </a:ext>
            </a:extLst>
          </p:cNvPr>
          <p:cNvSpPr>
            <a:spLocks noGrp="1"/>
          </p:cNvSpPr>
          <p:nvPr>
            <p:ph type="dt" sz="half" idx="10"/>
          </p:nvPr>
        </p:nvSpPr>
        <p:spPr/>
        <p:txBody>
          <a:bodyPr/>
          <a:lstStyle/>
          <a:p>
            <a:fld id="{C7C92BAC-F228-4DAC-8800-3D810F869187}" type="datetimeFigureOut">
              <a:rPr lang="en-US" smtClean="0"/>
              <a:t>7/20/2026</a:t>
            </a:fld>
            <a:endParaRPr lang="en-US" dirty="0"/>
          </a:p>
        </p:txBody>
      </p:sp>
      <p:sp>
        <p:nvSpPr>
          <p:cNvPr id="4" name="Footer Placeholder 3">
            <a:extLst>
              <a:ext uri="{FF2B5EF4-FFF2-40B4-BE49-F238E27FC236}">
                <a16:creationId xmlns:a16="http://schemas.microsoft.com/office/drawing/2014/main" id="{EFA62C8D-3A5A-5E03-A42D-88268AAEC897}"/>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83CE7BB3-F7BD-D381-7A95-C19389998551}"/>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52480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3AB08-5810-5752-C31E-C13AF74E9A68}"/>
              </a:ext>
            </a:extLst>
          </p:cNvPr>
          <p:cNvSpPr>
            <a:spLocks noGrp="1"/>
          </p:cNvSpPr>
          <p:nvPr>
            <p:ph type="dt" sz="half" idx="10"/>
          </p:nvPr>
        </p:nvSpPr>
        <p:spPr/>
        <p:txBody>
          <a:bodyPr/>
          <a:lstStyle/>
          <a:p>
            <a:fld id="{B66EFFE8-7E8E-427A-AB26-E496551AFB7B}" type="datetimeFigureOut">
              <a:rPr lang="en-US" smtClean="0"/>
              <a:t>7/20/2026</a:t>
            </a:fld>
            <a:endParaRPr lang="en-US" dirty="0"/>
          </a:p>
        </p:txBody>
      </p:sp>
      <p:sp>
        <p:nvSpPr>
          <p:cNvPr id="3" name="Footer Placeholder 2">
            <a:extLst>
              <a:ext uri="{FF2B5EF4-FFF2-40B4-BE49-F238E27FC236}">
                <a16:creationId xmlns:a16="http://schemas.microsoft.com/office/drawing/2014/main" id="{144EFAA9-1F6A-AD5E-BB88-F6592EC6FE8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CAA275B-1405-CA56-3B98-0F6E29D9B9F8}"/>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223696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0B30-5F6C-D9CF-F179-D260FB3BF0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010D101-0D3C-045E-A216-16C5F24323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DFDAB3B-5151-C749-5FD1-FC9E1E764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DB72093-C33D-0CDF-4996-980D57A7A399}"/>
              </a:ext>
            </a:extLst>
          </p:cNvPr>
          <p:cNvSpPr>
            <a:spLocks noGrp="1"/>
          </p:cNvSpPr>
          <p:nvPr>
            <p:ph type="dt" sz="half" idx="10"/>
          </p:nvPr>
        </p:nvSpPr>
        <p:spPr/>
        <p:txBody>
          <a:bodyPr/>
          <a:lstStyle/>
          <a:p>
            <a:fld id="{149C728D-416F-40D5-8F13-55E5DD1CE8D1}" type="datetimeFigureOut">
              <a:rPr lang="en-US" smtClean="0"/>
              <a:t>7/20/2026</a:t>
            </a:fld>
            <a:endParaRPr lang="en-US" dirty="0"/>
          </a:p>
        </p:txBody>
      </p:sp>
      <p:sp>
        <p:nvSpPr>
          <p:cNvPr id="6" name="Footer Placeholder 5">
            <a:extLst>
              <a:ext uri="{FF2B5EF4-FFF2-40B4-BE49-F238E27FC236}">
                <a16:creationId xmlns:a16="http://schemas.microsoft.com/office/drawing/2014/main" id="{B214F9F2-CD45-23E0-5F0D-ADC8508585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661394-D9C4-62FA-9417-1D920108B988}"/>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3788080632"/>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B3DE4-13DC-B8FF-9D02-C4B6104899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E047F8D-9994-10A0-E94F-0E0D9424A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606089-EE85-4984-8B23-BD8891B53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49B84FD-A45D-CA09-9A9B-FF80C17AA15E}"/>
              </a:ext>
            </a:extLst>
          </p:cNvPr>
          <p:cNvSpPr>
            <a:spLocks noGrp="1"/>
          </p:cNvSpPr>
          <p:nvPr>
            <p:ph type="dt" sz="half" idx="10"/>
          </p:nvPr>
        </p:nvSpPr>
        <p:spPr/>
        <p:txBody>
          <a:bodyPr/>
          <a:lstStyle/>
          <a:p>
            <a:fld id="{9C10BD94-1F69-4074-BD82-D6EDB89FE74F}" type="datetimeFigureOut">
              <a:rPr lang="en-US" smtClean="0"/>
              <a:t>7/20/2026</a:t>
            </a:fld>
            <a:endParaRPr lang="en-US" dirty="0"/>
          </a:p>
        </p:txBody>
      </p:sp>
      <p:sp>
        <p:nvSpPr>
          <p:cNvPr id="6" name="Footer Placeholder 5">
            <a:extLst>
              <a:ext uri="{FF2B5EF4-FFF2-40B4-BE49-F238E27FC236}">
                <a16:creationId xmlns:a16="http://schemas.microsoft.com/office/drawing/2014/main" id="{127BB9CD-B351-1794-7FF3-05EE2A879335}"/>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C7395161-652F-2DD1-6312-B97926AF26EC}"/>
              </a:ext>
            </a:extLst>
          </p:cNvPr>
          <p:cNvSpPr>
            <a:spLocks noGrp="1"/>
          </p:cNvSpPr>
          <p:nvPr>
            <p:ph type="sldNum" sz="quarter" idx="12"/>
          </p:nvPr>
        </p:nvSpPr>
        <p:spPr/>
        <p:txBody>
          <a:bodyPr/>
          <a:lstStyle/>
          <a:p>
            <a:fld id="{017DE1FC-E54A-4B87-A814-263D1E8654B2}" type="slidenum">
              <a:rPr lang="en-US" smtClean="0"/>
              <a:t>‹#›</a:t>
            </a:fld>
            <a:endParaRPr lang="en-US" dirty="0"/>
          </a:p>
        </p:txBody>
      </p:sp>
    </p:spTree>
    <p:extLst>
      <p:ext uri="{BB962C8B-B14F-4D97-AF65-F5344CB8AC3E}">
        <p14:creationId xmlns:p14="http://schemas.microsoft.com/office/powerpoint/2010/main" val="116771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D0BFD-789F-82AE-5446-EA4D8003FD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4FE8E1E-4AEC-6104-3DDD-D691AF4F07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ECC8231-214A-BBE9-662C-D629E3239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9C728D-416F-40D5-8F13-55E5DD1CE8D1}" type="datetimeFigureOut">
              <a:rPr lang="en-US" smtClean="0"/>
              <a:t>7/20/2026</a:t>
            </a:fld>
            <a:endParaRPr lang="en-US" dirty="0"/>
          </a:p>
        </p:txBody>
      </p:sp>
      <p:sp>
        <p:nvSpPr>
          <p:cNvPr id="5" name="Footer Placeholder 4">
            <a:extLst>
              <a:ext uri="{FF2B5EF4-FFF2-40B4-BE49-F238E27FC236}">
                <a16:creationId xmlns:a16="http://schemas.microsoft.com/office/drawing/2014/main" id="{D614273A-FA80-7913-8158-9F34C645C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FA69242-E45D-B53E-583F-01B43846C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7DE1FC-E54A-4B87-A814-263D1E8654B2}" type="slidenum">
              <a:rPr lang="en-US" smtClean="0"/>
              <a:t>‹#›</a:t>
            </a:fld>
            <a:endParaRPr lang="en-US" dirty="0"/>
          </a:p>
        </p:txBody>
      </p:sp>
    </p:spTree>
    <p:extLst>
      <p:ext uri="{BB962C8B-B14F-4D97-AF65-F5344CB8AC3E}">
        <p14:creationId xmlns:p14="http://schemas.microsoft.com/office/powerpoint/2010/main" val="30903574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686" r:id="rId12"/>
    <p:sldLayoutId id="2147483690"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80" userDrawn="1">
          <p15:clr>
            <a:srgbClr val="F26B43"/>
          </p15:clr>
        </p15:guide>
        <p15:guide id="2" pos="9856" userDrawn="1">
          <p15:clr>
            <a:srgbClr val="F26B43"/>
          </p15:clr>
        </p15:guide>
        <p15:guide id="3" pos="3392" userDrawn="1">
          <p15:clr>
            <a:srgbClr val="F26B43"/>
          </p15:clr>
        </p15:guide>
        <p15:guide id="4" pos="9088" userDrawn="1">
          <p15:clr>
            <a:srgbClr val="F26B43"/>
          </p15:clr>
        </p15:guide>
        <p15:guide id="5" orient="horz" pos="2160" userDrawn="1">
          <p15:clr>
            <a:srgbClr val="F26B43"/>
          </p15:clr>
        </p15:guide>
        <p15:guide id="6" pos="3840" userDrawn="1">
          <p15:clr>
            <a:srgbClr val="F26B43"/>
          </p15:clr>
        </p15:guide>
        <p15:guide id="7" orient="horz" pos="288" userDrawn="1">
          <p15:clr>
            <a:srgbClr val="F26B43"/>
          </p15:clr>
        </p15:guide>
        <p15:guide id="8" pos="288" userDrawn="1">
          <p15:clr>
            <a:srgbClr val="F26B43"/>
          </p15:clr>
        </p15:guide>
        <p15:guide id="9" orient="horz" pos="4032" userDrawn="1">
          <p15:clr>
            <a:srgbClr val="F26B43"/>
          </p15:clr>
        </p15:guide>
        <p15:guide id="10" pos="7392" userDrawn="1">
          <p15:clr>
            <a:srgbClr val="F26B43"/>
          </p15:clr>
        </p15:guide>
        <p15:guide id="11" pos="864" userDrawn="1">
          <p15:clr>
            <a:srgbClr val="F26B43"/>
          </p15:clr>
        </p15:guide>
        <p15:guide id="12" orient="horz" pos="648" userDrawn="1">
          <p15:clr>
            <a:srgbClr val="F26B43"/>
          </p15:clr>
        </p15:guide>
        <p15:guide id="13" pos="68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jigsawpshe.onlin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forms.office.com/Pages/ResponsePage.aspx?id=razU6RL9PkGyT_43AA-LcepIVObRg2FAuObPs_xVAgZUOTBZS0xKVTNJMDFNQzlJTlFLRlJTV1ZLTi4u"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9BDB-7BF0-44C3-A2A7-0BD42DBA16EC}"/>
              </a:ext>
            </a:extLst>
          </p:cNvPr>
          <p:cNvSpPr>
            <a:spLocks noGrp="1"/>
          </p:cNvSpPr>
          <p:nvPr>
            <p:ph type="title"/>
          </p:nvPr>
        </p:nvSpPr>
        <p:spPr>
          <a:xfrm>
            <a:off x="1097280" y="286603"/>
            <a:ext cx="10058400" cy="867417"/>
          </a:xfrm>
        </p:spPr>
        <p:txBody>
          <a:bodyPr vert="horz" lIns="91440" tIns="45720" rIns="91440" bIns="45720" rtlCol="0" anchor="ctr">
            <a:noAutofit/>
          </a:bodyPr>
          <a:lstStyle/>
          <a:p>
            <a:r>
              <a:rPr lang="en-US" sz="3600" b="1" dirty="0"/>
              <a:t>Relationships, Sex and Health Education (RSHE)</a:t>
            </a:r>
          </a:p>
        </p:txBody>
      </p:sp>
      <p:sp>
        <p:nvSpPr>
          <p:cNvPr id="3" name="Subtitle 2">
            <a:extLst>
              <a:ext uri="{FF2B5EF4-FFF2-40B4-BE49-F238E27FC236}">
                <a16:creationId xmlns:a16="http://schemas.microsoft.com/office/drawing/2014/main" id="{2F48E354-1882-4591-B7B1-853664F34172}"/>
              </a:ext>
            </a:extLst>
          </p:cNvPr>
          <p:cNvSpPr>
            <a:spLocks noGrp="1"/>
          </p:cNvSpPr>
          <p:nvPr>
            <p:ph idx="1"/>
          </p:nvPr>
        </p:nvSpPr>
        <p:spPr>
          <a:xfrm>
            <a:off x="5398762" y="2401306"/>
            <a:ext cx="6448425" cy="1334661"/>
          </a:xfrm>
        </p:spPr>
        <p:txBody>
          <a:bodyPr vert="horz" wrap="square" lIns="91440" tIns="45720" rIns="91440" bIns="45720" rtlCol="0" anchor="ctr">
            <a:spAutoFit/>
          </a:bodyPr>
          <a:lstStyle/>
          <a:p>
            <a:pPr indent="-228600" algn="l" defTabSz="914400">
              <a:lnSpc>
                <a:spcPct val="90000"/>
              </a:lnSpc>
              <a:buFont typeface="Arial" panose="020B0604020202020204" pitchFamily="34" charset="0"/>
              <a:buChar char="•"/>
            </a:pPr>
            <a:endParaRPr lang="en-US" sz="1500" i="1" dirty="0">
              <a:solidFill>
                <a:srgbClr val="000000"/>
              </a:solidFill>
              <a:highlight>
                <a:srgbClr val="FFFF00"/>
              </a:highlight>
            </a:endParaRPr>
          </a:p>
          <a:p>
            <a:pPr marL="0" indent="0" algn="ctr" defTabSz="914400">
              <a:lnSpc>
                <a:spcPct val="90000"/>
              </a:lnSpc>
              <a:buNone/>
            </a:pPr>
            <a:r>
              <a:rPr lang="en-US" sz="2800" dirty="0">
                <a:solidFill>
                  <a:srgbClr val="000000"/>
                </a:solidFill>
              </a:rPr>
              <a:t>Latchford St James CofE Primary School </a:t>
            </a:r>
          </a:p>
          <a:p>
            <a:pPr algn="ctr" defTabSz="914400">
              <a:lnSpc>
                <a:spcPct val="90000"/>
              </a:lnSpc>
            </a:pPr>
            <a:endParaRPr lang="en-US" sz="2800" i="1" dirty="0">
              <a:solidFill>
                <a:srgbClr val="000000"/>
              </a:solidFill>
              <a:highlight>
                <a:srgbClr val="FFFF00"/>
              </a:highlight>
            </a:endParaRPr>
          </a:p>
        </p:txBody>
      </p:sp>
      <p:sp>
        <p:nvSpPr>
          <p:cNvPr id="8" name="Title 1">
            <a:extLst>
              <a:ext uri="{FF2B5EF4-FFF2-40B4-BE49-F238E27FC236}">
                <a16:creationId xmlns:a16="http://schemas.microsoft.com/office/drawing/2014/main" id="{F1A31F84-235F-7E72-0D33-E891ED9F30BC}"/>
              </a:ext>
            </a:extLst>
          </p:cNvPr>
          <p:cNvSpPr txBox="1">
            <a:spLocks/>
          </p:cNvSpPr>
          <p:nvPr/>
        </p:nvSpPr>
        <p:spPr>
          <a:xfrm>
            <a:off x="1097280" y="1516053"/>
            <a:ext cx="7346076" cy="523220"/>
          </a:xfrm>
          <a:prstGeom prst="rect">
            <a:avLst/>
          </a:prstGeom>
        </p:spPr>
        <p:txBody>
          <a:bodyPr vert="horz" wrap="square" lIns="91440" tIns="45720" rIns="91440" bIns="45720" rtlCol="0" anchor="ctr">
            <a:spAutoFit/>
          </a:bodyPr>
          <a:lstStyle>
            <a:lvl1pPr algn="ctr" defTabSz="914400" rtl="0" eaLnBrk="1" latinLnBrk="0" hangingPunct="1">
              <a:lnSpc>
                <a:spcPct val="100000"/>
              </a:lnSpc>
              <a:spcBef>
                <a:spcPct val="0"/>
              </a:spcBef>
              <a:buNone/>
              <a:defRPr sz="5333" b="1" i="0" kern="1200" cap="all" spc="1000" baseline="0">
                <a:solidFill>
                  <a:schemeClr val="tx1"/>
                </a:solidFill>
                <a:latin typeface="+mj-lt"/>
                <a:ea typeface="+mj-ea"/>
                <a:cs typeface="+mj-cs"/>
              </a:defRPr>
            </a:lvl1pPr>
          </a:lstStyle>
          <a:p>
            <a:pPr algn="l"/>
            <a:r>
              <a:rPr lang="en-US" sz="2800" cap="none" spc="0" dirty="0">
                <a:solidFill>
                  <a:srgbClr val="0B0C0C"/>
                </a:solidFill>
              </a:rPr>
              <a:t>Primary schools - a parent and carer guide</a:t>
            </a:r>
          </a:p>
        </p:txBody>
      </p:sp>
      <p:pic>
        <p:nvPicPr>
          <p:cNvPr id="4" name="Graphic 10">
            <a:extLst>
              <a:ext uri="{FF2B5EF4-FFF2-40B4-BE49-F238E27FC236}">
                <a16:creationId xmlns:a16="http://schemas.microsoft.com/office/drawing/2014/main" id="{58ED7095-CF44-4FF6-4928-AFFD4F0673E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7280" y="2002342"/>
            <a:ext cx="4301482" cy="4301482"/>
          </a:xfrm>
          <a:prstGeom prst="rect">
            <a:avLst/>
          </a:prstGeom>
        </p:spPr>
      </p:pic>
      <p:pic>
        <p:nvPicPr>
          <p:cNvPr id="5" name="Picture 4">
            <a:extLst>
              <a:ext uri="{FF2B5EF4-FFF2-40B4-BE49-F238E27FC236}">
                <a16:creationId xmlns:a16="http://schemas.microsoft.com/office/drawing/2014/main" id="{80E30DA1-4C7F-77D2-280B-DBF7C767C6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8151" y="3564401"/>
            <a:ext cx="2270410" cy="2177758"/>
          </a:xfrm>
          <a:prstGeom prst="rect">
            <a:avLst/>
          </a:prstGeom>
          <a:noFill/>
          <a:ln>
            <a:noFill/>
          </a:ln>
        </p:spPr>
      </p:pic>
    </p:spTree>
    <p:extLst>
      <p:ext uri="{BB962C8B-B14F-4D97-AF65-F5344CB8AC3E}">
        <p14:creationId xmlns:p14="http://schemas.microsoft.com/office/powerpoint/2010/main" val="123976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A05754-F996-4B91-BCE9-3F895397C256}"/>
              </a:ext>
            </a:extLst>
          </p:cNvPr>
          <p:cNvSpPr>
            <a:spLocks noGrp="1"/>
          </p:cNvSpPr>
          <p:nvPr>
            <p:ph type="title"/>
          </p:nvPr>
        </p:nvSpPr>
        <p:spPr/>
        <p:txBody>
          <a:bodyPr vert="horz" lIns="91440" tIns="45720" rIns="91440" bIns="45720" rtlCol="0" anchor="ctr">
            <a:normAutofit/>
          </a:bodyPr>
          <a:lstStyle/>
          <a:p>
            <a:pPr algn="ctr" defTabSz="914400">
              <a:lnSpc>
                <a:spcPct val="90000"/>
              </a:lnSpc>
            </a:pPr>
            <a:br>
              <a:rPr lang="en-US" sz="2000" dirty="0">
                <a:solidFill>
                  <a:schemeClr val="tx1"/>
                </a:solidFill>
                <a:latin typeface="+mj-lt"/>
                <a:cs typeface="+mj-cs"/>
              </a:rPr>
            </a:br>
            <a:endParaRPr lang="en-US" sz="2000" dirty="0">
              <a:solidFill>
                <a:schemeClr val="tx1"/>
              </a:solidFill>
              <a:latin typeface="+mj-lt"/>
              <a:cs typeface="+mj-cs"/>
            </a:endParaRPr>
          </a:p>
        </p:txBody>
      </p:sp>
      <p:pic>
        <p:nvPicPr>
          <p:cNvPr id="9" name="Content Placeholder 6">
            <a:extLst>
              <a:ext uri="{FF2B5EF4-FFF2-40B4-BE49-F238E27FC236}">
                <a16:creationId xmlns:a16="http://schemas.microsoft.com/office/drawing/2014/main" id="{89E79263-4161-4B86-A4A4-3D813880E935}"/>
              </a:ext>
            </a:extLst>
          </p:cNvPr>
          <p:cNvPicPr>
            <a:picLocks noGrp="1" noChangeAspect="1"/>
          </p:cNvPicPr>
          <p:nvPr>
            <p:ph idx="1"/>
          </p:nvPr>
        </p:nvPicPr>
        <p:blipFill rotWithShape="1">
          <a:blip r:embed="rId2"/>
          <a:stretch/>
        </p:blipFill>
        <p:spPr>
          <a:xfrm>
            <a:off x="2832496" y="1825625"/>
            <a:ext cx="6527007" cy="4351338"/>
          </a:xfrm>
          <a:prstGeom prst="rect">
            <a:avLst/>
          </a:prstGeom>
          <a:solidFill>
            <a:srgbClr val="FFFFFF">
              <a:shade val="85000"/>
            </a:srgbClr>
          </a:solidFill>
          <a:ln w="88900" cap="sq">
            <a:noFill/>
            <a:miter lim="800000"/>
          </a:ln>
          <a:effectLst/>
        </p:spPr>
      </p:pic>
      <p:sp>
        <p:nvSpPr>
          <p:cNvPr id="3" name="TextBox 2">
            <a:extLst>
              <a:ext uri="{FF2B5EF4-FFF2-40B4-BE49-F238E27FC236}">
                <a16:creationId xmlns:a16="http://schemas.microsoft.com/office/drawing/2014/main" id="{6B513B64-C542-E1FE-81C2-6AE1C92D31C3}"/>
              </a:ext>
            </a:extLst>
          </p:cNvPr>
          <p:cNvSpPr txBox="1"/>
          <p:nvPr/>
        </p:nvSpPr>
        <p:spPr>
          <a:xfrm>
            <a:off x="526774" y="533696"/>
            <a:ext cx="11277600" cy="1070358"/>
          </a:xfrm>
          <a:prstGeom prst="rect">
            <a:avLst/>
          </a:prstGeom>
          <a:noFill/>
        </p:spPr>
        <p:txBody>
          <a:bodyPr wrap="square">
            <a:spAutoFit/>
          </a:bodyPr>
          <a:lstStyle/>
          <a:p>
            <a:pPr>
              <a:lnSpc>
                <a:spcPct val="120000"/>
              </a:lnSpc>
              <a:spcBef>
                <a:spcPts val="600"/>
              </a:spcBef>
              <a:spcAft>
                <a:spcPts val="600"/>
              </a:spcAft>
            </a:pPr>
            <a:r>
              <a:rPr lang="en-GB" dirty="0"/>
              <a:t>These subjects represent a huge opportunity to help our children and young people develop. The knowledge and attributes gained will support their own, and others’, wellbeing and attainment and help young people to become successful and happy adults who make a meaningful contribution to society. </a:t>
            </a:r>
          </a:p>
        </p:txBody>
      </p:sp>
    </p:spTree>
    <p:extLst>
      <p:ext uri="{BB962C8B-B14F-4D97-AF65-F5344CB8AC3E}">
        <p14:creationId xmlns:p14="http://schemas.microsoft.com/office/powerpoint/2010/main" val="143187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B5768-EE75-4482-9C9E-79DCE80D5765}"/>
              </a:ext>
            </a:extLst>
          </p:cNvPr>
          <p:cNvSpPr>
            <a:spLocks noGrp="1"/>
          </p:cNvSpPr>
          <p:nvPr>
            <p:ph type="title"/>
          </p:nvPr>
        </p:nvSpPr>
        <p:spPr/>
        <p:txBody>
          <a:bodyPr vert="horz" lIns="91440" tIns="45720" rIns="91440" bIns="45720" rtlCol="0" anchor="b">
            <a:normAutofit/>
          </a:bodyPr>
          <a:lstStyle/>
          <a:p>
            <a:pPr>
              <a:lnSpc>
                <a:spcPct val="90000"/>
              </a:lnSpc>
            </a:pPr>
            <a:r>
              <a:rPr lang="en-US" sz="2900" dirty="0">
                <a:solidFill>
                  <a:srgbClr val="FFFFFF"/>
                </a:solidFill>
                <a:latin typeface="+mj-lt"/>
                <a:cs typeface="+mj-cs"/>
              </a:rPr>
              <a:t>Any Questions</a:t>
            </a:r>
          </a:p>
        </p:txBody>
      </p:sp>
      <p:pic>
        <p:nvPicPr>
          <p:cNvPr id="7" name="Picture 6">
            <a:extLst>
              <a:ext uri="{FF2B5EF4-FFF2-40B4-BE49-F238E27FC236}">
                <a16:creationId xmlns:a16="http://schemas.microsoft.com/office/drawing/2014/main" id="{5BFDEB0C-A4B3-4AAD-A9DE-67CC360DBCB7}"/>
              </a:ext>
            </a:extLst>
          </p:cNvPr>
          <p:cNvPicPr>
            <a:picLocks noChangeAspect="1"/>
          </p:cNvPicPr>
          <p:nvPr/>
        </p:nvPicPr>
        <p:blipFill rotWithShape="1">
          <a:blip r:embed="rId3">
            <a:duotone>
              <a:schemeClr val="accent1">
                <a:shade val="45000"/>
                <a:satMod val="135000"/>
              </a:schemeClr>
              <a:prstClr val="white"/>
            </a:duotone>
          </a:blip>
          <a:srcRect l="24395" r="20631"/>
          <a:stretch/>
        </p:blipFill>
        <p:spPr>
          <a:xfrm>
            <a:off x="6096000" y="1792820"/>
            <a:ext cx="3457074" cy="3805910"/>
          </a:xfrm>
          <a:prstGeom prst="rect">
            <a:avLst/>
          </a:prstGeom>
          <a:noFill/>
          <a:ln w="88900" cap="sq">
            <a:noFill/>
            <a:miter lim="800000"/>
          </a:ln>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783BEAE-612B-F3F7-FF39-824990D7723A}"/>
              </a:ext>
            </a:extLst>
          </p:cNvPr>
          <p:cNvSpPr txBox="1"/>
          <p:nvPr/>
        </p:nvSpPr>
        <p:spPr>
          <a:xfrm>
            <a:off x="933450" y="2818612"/>
            <a:ext cx="4451349" cy="1477328"/>
          </a:xfrm>
          <a:prstGeom prst="rect">
            <a:avLst/>
          </a:prstGeom>
          <a:noFill/>
        </p:spPr>
        <p:txBody>
          <a:bodyPr wrap="square">
            <a:spAutoFit/>
          </a:bodyPr>
          <a:lstStyle/>
          <a:p>
            <a:r>
              <a:rPr lang="en-GB" dirty="0"/>
              <a:t>If you would like to discuss the PSHE and RSHE provision further, please contact the school office;</a:t>
            </a:r>
          </a:p>
          <a:p>
            <a:endParaRPr lang="en-GB" dirty="0"/>
          </a:p>
          <a:p>
            <a:r>
              <a:rPr lang="en-GB" dirty="0"/>
              <a:t>Latchford_Primary@sch.warrington.gov.uk</a:t>
            </a:r>
          </a:p>
        </p:txBody>
      </p:sp>
    </p:spTree>
    <p:extLst>
      <p:ext uri="{BB962C8B-B14F-4D97-AF65-F5344CB8AC3E}">
        <p14:creationId xmlns:p14="http://schemas.microsoft.com/office/powerpoint/2010/main" val="385664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7F6B02-6516-4148-B701-F2BD18510D69}"/>
              </a:ext>
            </a:extLst>
          </p:cNvPr>
          <p:cNvSpPr>
            <a:spLocks noGrp="1"/>
          </p:cNvSpPr>
          <p:nvPr>
            <p:ph type="title"/>
          </p:nvPr>
        </p:nvSpPr>
        <p:spPr>
          <a:xfrm>
            <a:off x="1097280" y="286603"/>
            <a:ext cx="10058400" cy="906093"/>
          </a:xfrm>
        </p:spPr>
        <p:txBody>
          <a:bodyPr vert="horz" lIns="91440" tIns="45720" rIns="91440" bIns="45720" rtlCol="0" anchor="b">
            <a:noAutofit/>
          </a:bodyPr>
          <a:lstStyle/>
          <a:p>
            <a:pPr>
              <a:lnSpc>
                <a:spcPct val="90000"/>
              </a:lnSpc>
            </a:pPr>
            <a:r>
              <a:rPr lang="en-GB" sz="3200" b="1" dirty="0"/>
              <a:t>Relationships and Sex Education (RSE)</a:t>
            </a:r>
            <a:endParaRPr lang="en-US" sz="3200" b="1" dirty="0">
              <a:solidFill>
                <a:schemeClr val="tx1"/>
              </a:solidFill>
            </a:endParaRPr>
          </a:p>
        </p:txBody>
      </p:sp>
      <p:sp>
        <p:nvSpPr>
          <p:cNvPr id="3" name="Content Placeholder 2">
            <a:extLst>
              <a:ext uri="{FF2B5EF4-FFF2-40B4-BE49-F238E27FC236}">
                <a16:creationId xmlns:a16="http://schemas.microsoft.com/office/drawing/2014/main" id="{1E81D366-7F8D-4256-B64E-7E5AD4B0E6E6}"/>
              </a:ext>
            </a:extLst>
          </p:cNvPr>
          <p:cNvSpPr>
            <a:spLocks noGrp="1"/>
          </p:cNvSpPr>
          <p:nvPr>
            <p:ph idx="1"/>
          </p:nvPr>
        </p:nvSpPr>
        <p:spPr>
          <a:xfrm>
            <a:off x="6096000" y="3045292"/>
            <a:ext cx="5638800" cy="2015936"/>
          </a:xfrm>
        </p:spPr>
        <p:txBody>
          <a:bodyPr vert="horz" wrap="square" lIns="91440" tIns="45720" rIns="91440" bIns="45720" rtlCol="0" anchor="t">
            <a:spAutoFit/>
          </a:bodyPr>
          <a:lstStyle/>
          <a:p>
            <a:pPr marL="342900" indent="-342900">
              <a:lnSpc>
                <a:spcPct val="100000"/>
              </a:lnSpc>
              <a:spcBef>
                <a:spcPts val="0"/>
              </a:spcBef>
              <a:spcAft>
                <a:spcPts val="600"/>
              </a:spcAft>
              <a:buFont typeface="Arial" panose="020B0604020202020204" pitchFamily="34" charset="0"/>
              <a:buChar char="•"/>
            </a:pPr>
            <a:r>
              <a:rPr lang="en-GB" sz="2100" dirty="0"/>
              <a:t>Families and people who care for me</a:t>
            </a:r>
          </a:p>
          <a:p>
            <a:pPr marL="342900" indent="-342900">
              <a:lnSpc>
                <a:spcPct val="100000"/>
              </a:lnSpc>
              <a:spcBef>
                <a:spcPts val="0"/>
              </a:spcBef>
              <a:spcAft>
                <a:spcPts val="600"/>
              </a:spcAft>
              <a:buFont typeface="Arial" panose="020B0604020202020204" pitchFamily="34" charset="0"/>
              <a:buChar char="•"/>
            </a:pPr>
            <a:r>
              <a:rPr lang="en-GB" sz="2100" dirty="0"/>
              <a:t>Caring Friendships</a:t>
            </a:r>
          </a:p>
          <a:p>
            <a:pPr marL="342900" indent="-342900">
              <a:lnSpc>
                <a:spcPct val="100000"/>
              </a:lnSpc>
              <a:spcBef>
                <a:spcPts val="0"/>
              </a:spcBef>
              <a:spcAft>
                <a:spcPts val="600"/>
              </a:spcAft>
              <a:buFont typeface="Arial" panose="020B0604020202020204" pitchFamily="34" charset="0"/>
              <a:buChar char="•"/>
            </a:pPr>
            <a:r>
              <a:rPr lang="en-GB" sz="2100" dirty="0"/>
              <a:t>Respectful, kind relationships</a:t>
            </a:r>
          </a:p>
          <a:p>
            <a:pPr marL="342900" indent="-342900">
              <a:lnSpc>
                <a:spcPct val="100000"/>
              </a:lnSpc>
              <a:spcBef>
                <a:spcPts val="0"/>
              </a:spcBef>
              <a:spcAft>
                <a:spcPts val="600"/>
              </a:spcAft>
              <a:buFont typeface="Arial" panose="020B0604020202020204" pitchFamily="34" charset="0"/>
              <a:buChar char="•"/>
            </a:pPr>
            <a:r>
              <a:rPr lang="en-GB" sz="2100" dirty="0"/>
              <a:t>Online Safety and Awareness</a:t>
            </a:r>
          </a:p>
          <a:p>
            <a:pPr marL="342900" indent="-342900">
              <a:lnSpc>
                <a:spcPct val="100000"/>
              </a:lnSpc>
              <a:spcBef>
                <a:spcPts val="0"/>
              </a:spcBef>
              <a:spcAft>
                <a:spcPts val="600"/>
              </a:spcAft>
              <a:buFont typeface="Arial" panose="020B0604020202020204" pitchFamily="34" charset="0"/>
              <a:buChar char="•"/>
            </a:pPr>
            <a:r>
              <a:rPr lang="en-GB" sz="2100" dirty="0"/>
              <a:t>Being Safe</a:t>
            </a:r>
          </a:p>
        </p:txBody>
      </p:sp>
      <p:pic>
        <p:nvPicPr>
          <p:cNvPr id="2" name="Graphic 1" descr="Classroom">
            <a:extLst>
              <a:ext uri="{FF2B5EF4-FFF2-40B4-BE49-F238E27FC236}">
                <a16:creationId xmlns:a16="http://schemas.microsoft.com/office/drawing/2014/main" id="{DF3DD733-7543-17ED-EDEB-95DA5953E1D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46730" y="2469337"/>
            <a:ext cx="3383009" cy="3383009"/>
          </a:xfrm>
          <a:prstGeom prst="rect">
            <a:avLst/>
          </a:prstGeom>
        </p:spPr>
      </p:pic>
      <p:sp>
        <p:nvSpPr>
          <p:cNvPr id="5" name="TextBox 4">
            <a:extLst>
              <a:ext uri="{FF2B5EF4-FFF2-40B4-BE49-F238E27FC236}">
                <a16:creationId xmlns:a16="http://schemas.microsoft.com/office/drawing/2014/main" id="{0FE30DEB-B448-8A4D-17A5-8585FFF5DD96}"/>
              </a:ext>
            </a:extLst>
          </p:cNvPr>
          <p:cNvSpPr txBox="1"/>
          <p:nvPr/>
        </p:nvSpPr>
        <p:spPr>
          <a:xfrm>
            <a:off x="1097280" y="1765485"/>
            <a:ext cx="10844462" cy="461665"/>
          </a:xfrm>
          <a:prstGeom prst="rect">
            <a:avLst/>
          </a:prstGeom>
          <a:noFill/>
        </p:spPr>
        <p:txBody>
          <a:bodyPr wrap="square" lIns="91440" tIns="45720" rIns="91440" bIns="45720" anchor="t">
            <a:spAutoFit/>
          </a:bodyPr>
          <a:lstStyle/>
          <a:p>
            <a:r>
              <a:rPr lang="en-GB" sz="2400" dirty="0">
                <a:solidFill>
                  <a:srgbClr val="002060"/>
                </a:solidFill>
                <a:latin typeface="+mj-lt"/>
              </a:rPr>
              <a:t>Relationships</a:t>
            </a:r>
            <a:r>
              <a:rPr lang="en-GB" sz="2400" dirty="0">
                <a:latin typeface="+mj-lt"/>
              </a:rPr>
              <a:t> </a:t>
            </a:r>
            <a:r>
              <a:rPr lang="en-GB" sz="2400" dirty="0">
                <a:solidFill>
                  <a:srgbClr val="002060"/>
                </a:solidFill>
                <a:latin typeface="+mj-lt"/>
              </a:rPr>
              <a:t>Education: Primary schools are required to teach about:</a:t>
            </a:r>
          </a:p>
        </p:txBody>
      </p:sp>
    </p:spTree>
    <p:extLst>
      <p:ext uri="{BB962C8B-B14F-4D97-AF65-F5344CB8AC3E}">
        <p14:creationId xmlns:p14="http://schemas.microsoft.com/office/powerpoint/2010/main" val="185466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B45C-47F5-A826-81F3-F92235B6BC5C}"/>
              </a:ext>
            </a:extLst>
          </p:cNvPr>
          <p:cNvSpPr>
            <a:spLocks noGrp="1"/>
          </p:cNvSpPr>
          <p:nvPr>
            <p:ph type="title"/>
          </p:nvPr>
        </p:nvSpPr>
        <p:spPr>
          <a:xfrm>
            <a:off x="838200" y="365125"/>
            <a:ext cx="10515600" cy="1095927"/>
          </a:xfrm>
        </p:spPr>
        <p:txBody>
          <a:bodyPr anchor="b">
            <a:normAutofit/>
          </a:bodyPr>
          <a:lstStyle/>
          <a:p>
            <a:pPr>
              <a:lnSpc>
                <a:spcPct val="90000"/>
              </a:lnSpc>
            </a:pPr>
            <a:r>
              <a:rPr lang="en-GB" sz="3600" b="1" dirty="0"/>
              <a:t>Sex Education</a:t>
            </a:r>
          </a:p>
        </p:txBody>
      </p:sp>
      <p:sp>
        <p:nvSpPr>
          <p:cNvPr id="3" name="Content Placeholder 2">
            <a:extLst>
              <a:ext uri="{FF2B5EF4-FFF2-40B4-BE49-F238E27FC236}">
                <a16:creationId xmlns:a16="http://schemas.microsoft.com/office/drawing/2014/main" id="{EBE35E79-E704-DF6B-A95C-A5CC60ED11B1}"/>
              </a:ext>
            </a:extLst>
          </p:cNvPr>
          <p:cNvSpPr>
            <a:spLocks noGrp="1"/>
          </p:cNvSpPr>
          <p:nvPr>
            <p:ph idx="1"/>
          </p:nvPr>
        </p:nvSpPr>
        <p:spPr>
          <a:xfrm>
            <a:off x="5775132" y="2301510"/>
            <a:ext cx="5245170" cy="1643976"/>
          </a:xfrm>
        </p:spPr>
        <p:txBody>
          <a:bodyPr vert="horz" wrap="square" lIns="0" tIns="0" rIns="0" bIns="0" rtlCol="0" anchor="t">
            <a:spAutoFit/>
          </a:bodyPr>
          <a:lstStyle/>
          <a:p>
            <a:r>
              <a:rPr lang="en-GB" sz="2400" dirty="0"/>
              <a:t>Non compulsory BUT recommended </a:t>
            </a:r>
          </a:p>
          <a:p>
            <a:r>
              <a:rPr lang="en-GB" sz="2400" dirty="0"/>
              <a:t>In line with the National Curriculum for Science for Years 5/6</a:t>
            </a:r>
          </a:p>
          <a:p>
            <a:endParaRPr lang="en-GB" dirty="0"/>
          </a:p>
        </p:txBody>
      </p:sp>
      <p:sp>
        <p:nvSpPr>
          <p:cNvPr id="4" name="Date Placeholder 3">
            <a:extLst>
              <a:ext uri="{FF2B5EF4-FFF2-40B4-BE49-F238E27FC236}">
                <a16:creationId xmlns:a16="http://schemas.microsoft.com/office/drawing/2014/main" id="{48263DBD-1A1C-C188-329D-09864818AFA9}"/>
              </a:ext>
            </a:extLst>
          </p:cNvPr>
          <p:cNvSpPr>
            <a:spLocks noGrp="1"/>
          </p:cNvSpPr>
          <p:nvPr>
            <p:ph type="dt" sz="half" idx="10"/>
          </p:nvPr>
        </p:nvSpPr>
        <p:spPr/>
        <p:txBody>
          <a:bodyPr anchor="ctr">
            <a:normAutofit/>
          </a:bodyPr>
          <a:lstStyle/>
          <a:p>
            <a:pPr>
              <a:spcAft>
                <a:spcPts val="600"/>
              </a:spcAft>
            </a:pPr>
            <a:fld id="{6098BA66-BD6F-4DC9-B36E-8B8ACA81D6B2}" type="datetime1">
              <a:rPr lang="en-US" smtClean="0"/>
              <a:pPr>
                <a:spcAft>
                  <a:spcPts val="600"/>
                </a:spcAft>
              </a:pPr>
              <a:t>7/20/2026</a:t>
            </a:fld>
            <a:endParaRPr lang="en-US"/>
          </a:p>
        </p:txBody>
      </p:sp>
      <p:sp>
        <p:nvSpPr>
          <p:cNvPr id="5" name="Footer Placeholder 4">
            <a:extLst>
              <a:ext uri="{FF2B5EF4-FFF2-40B4-BE49-F238E27FC236}">
                <a16:creationId xmlns:a16="http://schemas.microsoft.com/office/drawing/2014/main" id="{40FE8C82-CFF9-3ADC-B52F-EF28F128D5BD}"/>
              </a:ext>
            </a:extLst>
          </p:cNvPr>
          <p:cNvSpPr>
            <a:spLocks noGrp="1"/>
          </p:cNvSpPr>
          <p:nvPr>
            <p:ph type="ftr" sz="quarter" idx="11"/>
          </p:nvPr>
        </p:nvSpPr>
        <p:spPr>
          <a:xfrm>
            <a:off x="0" y="0"/>
            <a:ext cx="0" cy="0"/>
          </a:xfrm>
        </p:spPr>
        <p:txBody>
          <a:bodyPr anchor="ctr">
            <a:normAutofit fontScale="25000" lnSpcReduction="20000"/>
          </a:bodyPr>
          <a:lstStyle/>
          <a:p>
            <a:pPr>
              <a:lnSpc>
                <a:spcPct val="90000"/>
              </a:lnSpc>
              <a:spcAft>
                <a:spcPts val="600"/>
              </a:spcAft>
            </a:pPr>
            <a:r>
              <a:rPr lang="en-US" sz="600"/>
              <a:t>
              </a:t>
            </a:r>
          </a:p>
        </p:txBody>
      </p:sp>
      <p:sp>
        <p:nvSpPr>
          <p:cNvPr id="6" name="Slide Number Placeholder 5">
            <a:extLst>
              <a:ext uri="{FF2B5EF4-FFF2-40B4-BE49-F238E27FC236}">
                <a16:creationId xmlns:a16="http://schemas.microsoft.com/office/drawing/2014/main" id="{75C74C95-01D4-3F89-5F7A-2A40AC977E4D}"/>
              </a:ext>
            </a:extLst>
          </p:cNvPr>
          <p:cNvSpPr>
            <a:spLocks noGrp="1"/>
          </p:cNvSpPr>
          <p:nvPr>
            <p:ph type="sldNum" sz="quarter" idx="12"/>
          </p:nvPr>
        </p:nvSpPr>
        <p:spPr/>
        <p:txBody>
          <a:bodyPr anchor="ctr">
            <a:normAutofit/>
          </a:bodyPr>
          <a:lstStyle/>
          <a:p>
            <a:pPr>
              <a:spcAft>
                <a:spcPts val="600"/>
              </a:spcAft>
            </a:pPr>
            <a:fld id="{017DE1FC-E54A-4B87-A814-263D1E8654B2}" type="slidenum">
              <a:rPr lang="en-US" smtClean="0"/>
              <a:pPr>
                <a:spcAft>
                  <a:spcPts val="600"/>
                </a:spcAft>
              </a:pPr>
              <a:t>3</a:t>
            </a:fld>
            <a:endParaRPr lang="en-US"/>
          </a:p>
        </p:txBody>
      </p:sp>
      <p:pic>
        <p:nvPicPr>
          <p:cNvPr id="7" name="Graphic 6">
            <a:extLst>
              <a:ext uri="{FF2B5EF4-FFF2-40B4-BE49-F238E27FC236}">
                <a16:creationId xmlns:a16="http://schemas.microsoft.com/office/drawing/2014/main" id="{B4080BAE-5DA9-DB49-F6E1-3DA818D29E3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419726" y="1922876"/>
            <a:ext cx="3673668" cy="3673668"/>
          </a:xfrm>
          <a:prstGeom prst="rect">
            <a:avLst/>
          </a:prstGeom>
        </p:spPr>
      </p:pic>
    </p:spTree>
    <p:extLst>
      <p:ext uri="{BB962C8B-B14F-4D97-AF65-F5344CB8AC3E}">
        <p14:creationId xmlns:p14="http://schemas.microsoft.com/office/powerpoint/2010/main" val="2861293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Title 5">
            <a:extLst>
              <a:ext uri="{FF2B5EF4-FFF2-40B4-BE49-F238E27FC236}">
                <a16:creationId xmlns:a16="http://schemas.microsoft.com/office/drawing/2014/main" id="{8747FB88-866E-19E0-A9BF-2E5918AF1803}"/>
              </a:ext>
            </a:extLst>
          </p:cNvPr>
          <p:cNvSpPr txBox="1">
            <a:spLocks/>
          </p:cNvSpPr>
          <p:nvPr/>
        </p:nvSpPr>
        <p:spPr>
          <a:xfrm>
            <a:off x="954156" y="1746128"/>
            <a:ext cx="10780643" cy="433965"/>
          </a:xfrm>
          <a:prstGeom prst="rect">
            <a:avLst/>
          </a:prstGeom>
        </p:spPr>
        <p:txBody>
          <a:bodyPr vert="horz" wrap="square" lIns="91440" tIns="45720" rIns="91440" bIns="45720" rtlCol="0" anchor="b">
            <a:sp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nSpc>
                <a:spcPct val="90000"/>
              </a:lnSpc>
            </a:pPr>
            <a:r>
              <a:rPr lang="en-US" sz="2400" cap="none" spc="0" dirty="0">
                <a:solidFill>
                  <a:srgbClr val="002060"/>
                </a:solidFill>
                <a:latin typeface="+mn-lt"/>
              </a:rPr>
              <a:t>Primary schools are required to teach about:</a:t>
            </a:r>
            <a:endParaRPr lang="en-US" cap="none" spc="0" dirty="0">
              <a:solidFill>
                <a:srgbClr val="002060"/>
              </a:solidFill>
              <a:latin typeface="+mn-lt"/>
            </a:endParaRPr>
          </a:p>
        </p:txBody>
      </p:sp>
      <p:sp>
        <p:nvSpPr>
          <p:cNvPr id="2" name="Title 1">
            <a:extLst>
              <a:ext uri="{FF2B5EF4-FFF2-40B4-BE49-F238E27FC236}">
                <a16:creationId xmlns:a16="http://schemas.microsoft.com/office/drawing/2014/main" id="{17739859-8146-05D7-AC7C-4A75D72F6A7C}"/>
              </a:ext>
            </a:extLst>
          </p:cNvPr>
          <p:cNvSpPr>
            <a:spLocks noGrp="1"/>
          </p:cNvSpPr>
          <p:nvPr>
            <p:ph type="title"/>
          </p:nvPr>
        </p:nvSpPr>
        <p:spPr/>
        <p:txBody>
          <a:bodyPr>
            <a:normAutofit/>
          </a:bodyPr>
          <a:lstStyle/>
          <a:p>
            <a:r>
              <a:rPr lang="en-GB" sz="3600" b="1" dirty="0"/>
              <a:t>Health Education </a:t>
            </a:r>
          </a:p>
        </p:txBody>
      </p:sp>
      <p:graphicFrame>
        <p:nvGraphicFramePr>
          <p:cNvPr id="5" name="Content Placeholder 137">
            <a:extLst>
              <a:ext uri="{FF2B5EF4-FFF2-40B4-BE49-F238E27FC236}">
                <a16:creationId xmlns:a16="http://schemas.microsoft.com/office/drawing/2014/main" id="{ECB886F5-B426-2F4F-9BA9-058D770C5521}"/>
              </a:ext>
            </a:extLst>
          </p:cNvPr>
          <p:cNvGraphicFramePr>
            <a:graphicFrameLocks/>
          </p:cNvGraphicFramePr>
          <p:nvPr>
            <p:extLst>
              <p:ext uri="{D42A27DB-BD31-4B8C-83A1-F6EECF244321}">
                <p14:modId xmlns:p14="http://schemas.microsoft.com/office/powerpoint/2010/main" val="516766386"/>
              </p:ext>
            </p:extLst>
          </p:nvPr>
        </p:nvGraphicFramePr>
        <p:xfrm>
          <a:off x="508000" y="2532743"/>
          <a:ext cx="112268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647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AutoShape 8" descr="Image result for wonder bra advert">
            <a:extLst>
              <a:ext uri="{FF2B5EF4-FFF2-40B4-BE49-F238E27FC236}">
                <a16:creationId xmlns:a16="http://schemas.microsoft.com/office/drawing/2014/main" id="{D02C8546-B600-438C-9A4E-79CC4E9C5BCB}"/>
              </a:ext>
            </a:extLst>
          </p:cNvPr>
          <p:cNvSpPr>
            <a:spLocks noChangeAspect="1" noChangeArrowheads="1"/>
          </p:cNvSpPr>
          <p:nvPr/>
        </p:nvSpPr>
        <p:spPr bwMode="auto">
          <a:xfrm>
            <a:off x="5391449" y="3139680"/>
            <a:ext cx="1409105" cy="5786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GB" sz="1013">
              <a:solidFill>
                <a:srgbClr val="000000"/>
              </a:solidFill>
            </a:endParaRPr>
          </a:p>
        </p:txBody>
      </p:sp>
      <p:sp>
        <p:nvSpPr>
          <p:cNvPr id="4" name="TextBox 3">
            <a:extLst>
              <a:ext uri="{FF2B5EF4-FFF2-40B4-BE49-F238E27FC236}">
                <a16:creationId xmlns:a16="http://schemas.microsoft.com/office/drawing/2014/main" id="{C5254634-9E8D-43DD-899E-BC95FB3CC363}"/>
              </a:ext>
            </a:extLst>
          </p:cNvPr>
          <p:cNvSpPr txBox="1"/>
          <p:nvPr/>
        </p:nvSpPr>
        <p:spPr>
          <a:xfrm>
            <a:off x="3128753" y="2169066"/>
            <a:ext cx="5934493" cy="341632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400" dirty="0">
                <a:solidFill>
                  <a:srgbClr val="000000"/>
                </a:solidFill>
              </a:rPr>
              <a:t>Artificial Intelligence (AI)</a:t>
            </a:r>
            <a:endParaRPr lang="en-US" dirty="0"/>
          </a:p>
          <a:p>
            <a:pPr marL="342900" indent="-342900">
              <a:buFont typeface="Arial" panose="020B0604020202020204" pitchFamily="34" charset="0"/>
              <a:buChar char="•"/>
            </a:pPr>
            <a:r>
              <a:rPr lang="en-GB" sz="2400" dirty="0">
                <a:solidFill>
                  <a:srgbClr val="000000"/>
                </a:solidFill>
              </a:rPr>
              <a:t>Deep fakes</a:t>
            </a:r>
          </a:p>
          <a:p>
            <a:pPr marL="342900" indent="-342900">
              <a:buFont typeface="Arial" panose="020B0604020202020204" pitchFamily="34" charset="0"/>
              <a:buChar char="•"/>
            </a:pPr>
            <a:r>
              <a:rPr lang="en-GB" sz="2400" dirty="0">
                <a:solidFill>
                  <a:srgbClr val="000000"/>
                </a:solidFill>
              </a:rPr>
              <a:t>Misogyny </a:t>
            </a:r>
          </a:p>
          <a:p>
            <a:pPr marL="342900" indent="-342900">
              <a:buFont typeface="Arial" panose="020B0604020202020204" pitchFamily="34" charset="0"/>
              <a:buChar char="•"/>
            </a:pPr>
            <a:r>
              <a:rPr lang="en-GB" sz="2400" dirty="0">
                <a:solidFill>
                  <a:srgbClr val="000000"/>
                </a:solidFill>
              </a:rPr>
              <a:t>Personal safety</a:t>
            </a:r>
          </a:p>
          <a:p>
            <a:pPr marL="342900" indent="-342900">
              <a:buFont typeface="Arial" panose="020B0604020202020204" pitchFamily="34" charset="0"/>
              <a:buChar char="•"/>
            </a:pPr>
            <a:r>
              <a:rPr lang="en-GB" sz="2400" dirty="0">
                <a:solidFill>
                  <a:srgbClr val="000000"/>
                </a:solidFill>
              </a:rPr>
              <a:t>Identifying and reporting signs of abuse</a:t>
            </a:r>
          </a:p>
          <a:p>
            <a:pPr marL="342900" indent="-342900">
              <a:buFont typeface="Arial" panose="020B0604020202020204" pitchFamily="34" charset="0"/>
              <a:buChar char="•"/>
            </a:pPr>
            <a:r>
              <a:rPr lang="en-GB" sz="2400" dirty="0">
                <a:solidFill>
                  <a:srgbClr val="000000"/>
                </a:solidFill>
              </a:rPr>
              <a:t>Vaping</a:t>
            </a:r>
          </a:p>
          <a:p>
            <a:pPr marL="342900" indent="-342900">
              <a:buFont typeface="Arial" panose="020B0604020202020204" pitchFamily="34" charset="0"/>
              <a:buChar char="•"/>
            </a:pPr>
            <a:r>
              <a:rPr lang="en-GB" sz="2400" dirty="0">
                <a:solidFill>
                  <a:srgbClr val="000000"/>
                </a:solidFill>
              </a:rPr>
              <a:t>Extremism</a:t>
            </a:r>
          </a:p>
          <a:p>
            <a:pPr marL="342900" indent="-342900">
              <a:buFont typeface="Arial" panose="020B0604020202020204" pitchFamily="34" charset="0"/>
              <a:buChar char="•"/>
            </a:pPr>
            <a:r>
              <a:rPr lang="en-GB" sz="2400" dirty="0">
                <a:solidFill>
                  <a:srgbClr val="000000"/>
                </a:solidFill>
              </a:rPr>
              <a:t>Scams, fraud, extortion and ‘sextortion'</a:t>
            </a:r>
          </a:p>
          <a:p>
            <a:pPr marL="342900" indent="-342900">
              <a:buFont typeface="Arial" panose="020B0604020202020204" pitchFamily="34" charset="0"/>
              <a:buChar char="•"/>
            </a:pPr>
            <a:r>
              <a:rPr lang="en-GB" sz="2400" dirty="0">
                <a:solidFill>
                  <a:srgbClr val="000000"/>
                </a:solidFill>
              </a:rPr>
              <a:t>Fake news</a:t>
            </a:r>
          </a:p>
        </p:txBody>
      </p:sp>
      <p:sp>
        <p:nvSpPr>
          <p:cNvPr id="2" name="Title 1">
            <a:extLst>
              <a:ext uri="{FF2B5EF4-FFF2-40B4-BE49-F238E27FC236}">
                <a16:creationId xmlns:a16="http://schemas.microsoft.com/office/drawing/2014/main" id="{6D3CE08F-166C-46E4-8EFE-91093B3CBF12}"/>
              </a:ext>
            </a:extLst>
          </p:cNvPr>
          <p:cNvSpPr>
            <a:spLocks noGrp="1"/>
          </p:cNvSpPr>
          <p:nvPr>
            <p:ph type="title"/>
          </p:nvPr>
        </p:nvSpPr>
        <p:spPr>
          <a:xfrm>
            <a:off x="838200" y="365125"/>
            <a:ext cx="10515600" cy="1056171"/>
          </a:xfrm>
        </p:spPr>
        <p:txBody>
          <a:bodyPr vert="horz" lIns="91440" tIns="45720" rIns="91440" bIns="45720" rtlCol="0" anchor="b">
            <a:noAutofit/>
          </a:bodyPr>
          <a:lstStyle/>
          <a:p>
            <a:pPr>
              <a:lnSpc>
                <a:spcPct val="90000"/>
              </a:lnSpc>
            </a:pPr>
            <a:r>
              <a:rPr lang="en-GB" sz="2800" b="1" dirty="0"/>
              <a:t>Topics to keep up to date with a changing world</a:t>
            </a:r>
            <a:endParaRPr lang="en-US" sz="2800" b="1" dirty="0"/>
          </a:p>
        </p:txBody>
      </p:sp>
    </p:spTree>
    <p:extLst>
      <p:ext uri="{BB962C8B-B14F-4D97-AF65-F5344CB8AC3E}">
        <p14:creationId xmlns:p14="http://schemas.microsoft.com/office/powerpoint/2010/main" val="884403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5C52-481E-F338-E945-5F2D0D40D589}"/>
              </a:ext>
            </a:extLst>
          </p:cNvPr>
          <p:cNvSpPr>
            <a:spLocks noGrp="1"/>
          </p:cNvSpPr>
          <p:nvPr>
            <p:ph type="title"/>
          </p:nvPr>
        </p:nvSpPr>
        <p:spPr>
          <a:prstGeom prst="rect">
            <a:avLst/>
          </a:prstGeom>
        </p:spPr>
        <p:txBody>
          <a:bodyPr>
            <a:normAutofit/>
          </a:bodyPr>
          <a:lstStyle/>
          <a:p>
            <a:r>
              <a:rPr lang="en-GB" sz="4250" b="1" dirty="0"/>
              <a:t>Our curriculum</a:t>
            </a:r>
            <a:endParaRPr lang="en-GB" b="1" dirty="0"/>
          </a:p>
        </p:txBody>
      </p:sp>
      <p:sp>
        <p:nvSpPr>
          <p:cNvPr id="3" name="Date Placeholder 2">
            <a:extLst>
              <a:ext uri="{FF2B5EF4-FFF2-40B4-BE49-F238E27FC236}">
                <a16:creationId xmlns:a16="http://schemas.microsoft.com/office/drawing/2014/main" id="{559DE95C-5E87-49AD-CA96-386637F80352}"/>
              </a:ext>
            </a:extLst>
          </p:cNvPr>
          <p:cNvSpPr>
            <a:spLocks noGrp="1"/>
          </p:cNvSpPr>
          <p:nvPr>
            <p:ph type="dt" sz="half" idx="10"/>
          </p:nvPr>
        </p:nvSpPr>
        <p:spPr/>
        <p:txBody>
          <a:bodyPr/>
          <a:lstStyle/>
          <a:p>
            <a:fld id="{6332FC9C-E41D-4C28-844A-6BA0F9374DF1}" type="datetime1">
              <a:rPr lang="en-US"/>
              <a:t>7/20/2026</a:t>
            </a:fld>
            <a:endParaRPr lang="en-US" dirty="0"/>
          </a:p>
        </p:txBody>
      </p:sp>
      <p:sp>
        <p:nvSpPr>
          <p:cNvPr id="4" name="Footer Placeholder 3">
            <a:extLst>
              <a:ext uri="{FF2B5EF4-FFF2-40B4-BE49-F238E27FC236}">
                <a16:creationId xmlns:a16="http://schemas.microsoft.com/office/drawing/2014/main" id="{06B6CF2C-6309-136B-55A0-DDCC9A1FC780}"/>
              </a:ext>
            </a:extLst>
          </p:cNvPr>
          <p:cNvSpPr>
            <a:spLocks noGrp="1"/>
          </p:cNvSpPr>
          <p:nvPr>
            <p:ph type="ftr" sz="quarter" idx="11"/>
          </p:nvPr>
        </p:nvSpPr>
        <p:spPr>
          <a:xfrm>
            <a:off x="0" y="1970088"/>
            <a:ext cx="4114800" cy="342900"/>
          </a:xfrm>
          <a:prstGeom prst="rect">
            <a:avLst/>
          </a:prstGeom>
        </p:spPr>
        <p:txBody>
          <a:bodyPr/>
          <a:lstStyle/>
          <a:p>
            <a:r>
              <a:rPr lang="en-US" dirty="0"/>
              <a:t>
              </a:t>
            </a:r>
          </a:p>
        </p:txBody>
      </p:sp>
      <p:sp>
        <p:nvSpPr>
          <p:cNvPr id="5" name="Slide Number Placeholder 4">
            <a:extLst>
              <a:ext uri="{FF2B5EF4-FFF2-40B4-BE49-F238E27FC236}">
                <a16:creationId xmlns:a16="http://schemas.microsoft.com/office/drawing/2014/main" id="{236A0918-5138-147E-8817-16A8791157D1}"/>
              </a:ext>
            </a:extLst>
          </p:cNvPr>
          <p:cNvSpPr>
            <a:spLocks noGrp="1"/>
          </p:cNvSpPr>
          <p:nvPr>
            <p:ph type="sldNum" sz="quarter" idx="12"/>
          </p:nvPr>
        </p:nvSpPr>
        <p:spPr/>
        <p:txBody>
          <a:bodyPr/>
          <a:lstStyle/>
          <a:p>
            <a:fld id="{017DE1FC-E54A-4B87-A814-263D1E8654B2}" type="slidenum">
              <a:rPr lang="en-US" dirty="0"/>
              <a:t>6</a:t>
            </a:fld>
            <a:endParaRPr lang="en-US" dirty="0"/>
          </a:p>
        </p:txBody>
      </p:sp>
      <p:pic>
        <p:nvPicPr>
          <p:cNvPr id="6" name="Graphic 5" descr="Open book outline">
            <a:extLst>
              <a:ext uri="{FF2B5EF4-FFF2-40B4-BE49-F238E27FC236}">
                <a16:creationId xmlns:a16="http://schemas.microsoft.com/office/drawing/2014/main" id="{0B5CAF25-5B26-6283-4E6A-0A72F39DBB5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298373" y="1357928"/>
            <a:ext cx="3595254" cy="3647209"/>
          </a:xfrm>
          <a:prstGeom prst="rect">
            <a:avLst/>
          </a:prstGeom>
        </p:spPr>
      </p:pic>
      <p:sp>
        <p:nvSpPr>
          <p:cNvPr id="9" name="TextBox 8">
            <a:extLst>
              <a:ext uri="{FF2B5EF4-FFF2-40B4-BE49-F238E27FC236}">
                <a16:creationId xmlns:a16="http://schemas.microsoft.com/office/drawing/2014/main" id="{FC6AE87D-B9F0-3DF0-A7A4-850E8DBA3A11}"/>
              </a:ext>
            </a:extLst>
          </p:cNvPr>
          <p:cNvSpPr txBox="1"/>
          <p:nvPr/>
        </p:nvSpPr>
        <p:spPr>
          <a:xfrm>
            <a:off x="4845627" y="4543472"/>
            <a:ext cx="6096000" cy="923330"/>
          </a:xfrm>
          <a:prstGeom prst="rect">
            <a:avLst/>
          </a:prstGeom>
          <a:noFill/>
        </p:spPr>
        <p:txBody>
          <a:bodyPr wrap="square">
            <a:spAutoFit/>
          </a:bodyPr>
          <a:lstStyle/>
          <a:p>
            <a:endParaRPr lang="en-GB" dirty="0">
              <a:hlinkClick r:id="rId4"/>
            </a:endParaRPr>
          </a:p>
          <a:p>
            <a:r>
              <a:rPr lang="en-GB" dirty="0">
                <a:hlinkClick r:id="rId4"/>
              </a:rPr>
              <a:t>https://jigsawpshe.online/</a:t>
            </a:r>
            <a:endParaRPr lang="en-GB" dirty="0"/>
          </a:p>
          <a:p>
            <a:endParaRPr lang="en-GB" dirty="0"/>
          </a:p>
        </p:txBody>
      </p:sp>
    </p:spTree>
    <p:extLst>
      <p:ext uri="{BB962C8B-B14F-4D97-AF65-F5344CB8AC3E}">
        <p14:creationId xmlns:p14="http://schemas.microsoft.com/office/powerpoint/2010/main" val="155864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22D3-718E-4DA7-A8EC-E5AEC57273C3}"/>
              </a:ext>
            </a:extLst>
          </p:cNvPr>
          <p:cNvSpPr>
            <a:spLocks noGrp="1"/>
          </p:cNvSpPr>
          <p:nvPr>
            <p:ph type="title"/>
          </p:nvPr>
        </p:nvSpPr>
        <p:spPr>
          <a:xfrm>
            <a:off x="457199" y="365125"/>
            <a:ext cx="10896601" cy="1325563"/>
          </a:xfrm>
        </p:spPr>
        <p:txBody>
          <a:bodyPr anchor="t">
            <a:normAutofit/>
          </a:bodyPr>
          <a:lstStyle/>
          <a:p>
            <a:r>
              <a:rPr lang="en-GB" sz="3600" b="1" dirty="0"/>
              <a:t>How our school will teach PSHE/RSHE</a:t>
            </a:r>
          </a:p>
        </p:txBody>
      </p:sp>
      <p:sp>
        <p:nvSpPr>
          <p:cNvPr id="3" name="Content Placeholder 2">
            <a:extLst>
              <a:ext uri="{FF2B5EF4-FFF2-40B4-BE49-F238E27FC236}">
                <a16:creationId xmlns:a16="http://schemas.microsoft.com/office/drawing/2014/main" id="{EC22A2BF-905F-4D02-8ECC-AF7A40FCB344}"/>
              </a:ext>
            </a:extLst>
          </p:cNvPr>
          <p:cNvSpPr>
            <a:spLocks noGrp="1"/>
          </p:cNvSpPr>
          <p:nvPr>
            <p:ph idx="1"/>
          </p:nvPr>
        </p:nvSpPr>
        <p:spPr>
          <a:xfrm>
            <a:off x="457199" y="3556731"/>
            <a:ext cx="4927601" cy="2054473"/>
          </a:xfrm>
        </p:spPr>
        <p:txBody>
          <a:bodyPr vert="horz" wrap="square" lIns="0" tIns="0" rIns="0" bIns="0" rtlCol="0" anchor="t">
            <a:spAutoFit/>
          </a:bodyPr>
          <a:lstStyle/>
          <a:p>
            <a:pPr>
              <a:spcBef>
                <a:spcPts val="600"/>
              </a:spcBef>
              <a:spcAft>
                <a:spcPts val="600"/>
              </a:spcAft>
            </a:pPr>
            <a:r>
              <a:rPr lang="en-GB" sz="1800" dirty="0">
                <a:solidFill>
                  <a:srgbClr val="000000"/>
                </a:solidFill>
                <a:cs typeface="Arial"/>
              </a:rPr>
              <a:t>Each class will create a working agreement or set of Ground Rules so learners feel comfortable to join in the lessons.</a:t>
            </a:r>
            <a:endParaRPr lang="en-GB" sz="1800" dirty="0">
              <a:solidFill>
                <a:srgbClr val="000000"/>
              </a:solidFill>
              <a:cs typeface="Arial" panose="020B0604020202020204" pitchFamily="34" charset="0"/>
            </a:endParaRPr>
          </a:p>
          <a:p>
            <a:pPr>
              <a:spcBef>
                <a:spcPts val="600"/>
              </a:spcBef>
              <a:spcAft>
                <a:spcPts val="600"/>
              </a:spcAft>
              <a:buFont typeface="Wingdings" panose="05000000000000000000" pitchFamily="2" charset="2"/>
              <a:buChar char="§"/>
            </a:pPr>
            <a:r>
              <a:rPr lang="en-GB" sz="1800" dirty="0">
                <a:solidFill>
                  <a:srgbClr val="000000"/>
                </a:solidFill>
                <a:cs typeface="Arial"/>
              </a:rPr>
              <a:t>All teachers will use correct scientific language when talking about parts of the body.</a:t>
            </a:r>
            <a:endParaRPr lang="en-GB" sz="1800" dirty="0">
              <a:solidFill>
                <a:srgbClr val="000000"/>
              </a:solidFill>
              <a:cs typeface="Arial" panose="020B0604020202020204" pitchFamily="34" charset="0"/>
            </a:endParaRPr>
          </a:p>
          <a:p>
            <a:pPr>
              <a:spcBef>
                <a:spcPts val="600"/>
              </a:spcBef>
              <a:spcAft>
                <a:spcPts val="600"/>
              </a:spcAft>
              <a:buFont typeface="Wingdings" panose="05000000000000000000" pitchFamily="2" charset="2"/>
              <a:buChar char="§"/>
            </a:pPr>
            <a:r>
              <a:rPr lang="en-GB" sz="1800" dirty="0">
                <a:solidFill>
                  <a:srgbClr val="000000"/>
                </a:solidFill>
                <a:cs typeface="Arial"/>
              </a:rPr>
              <a:t>No learner will be forced to join in an activity or answer a question.</a:t>
            </a:r>
          </a:p>
        </p:txBody>
      </p:sp>
      <p:sp>
        <p:nvSpPr>
          <p:cNvPr id="4" name="Content Placeholder 3">
            <a:extLst>
              <a:ext uri="{FF2B5EF4-FFF2-40B4-BE49-F238E27FC236}">
                <a16:creationId xmlns:a16="http://schemas.microsoft.com/office/drawing/2014/main" id="{724E779C-9699-491B-85DE-E99E9EF9916F}"/>
              </a:ext>
            </a:extLst>
          </p:cNvPr>
          <p:cNvSpPr>
            <a:spLocks noGrp="1"/>
          </p:cNvSpPr>
          <p:nvPr>
            <p:ph sz="half" idx="4294967295"/>
          </p:nvPr>
        </p:nvSpPr>
        <p:spPr>
          <a:xfrm>
            <a:off x="6205331" y="3543711"/>
            <a:ext cx="5433391" cy="1959062"/>
          </a:xfrm>
        </p:spPr>
        <p:txBody>
          <a:bodyPr vert="horz" wrap="square" lIns="0" tIns="0" rIns="0" bIns="0" rtlCol="0" anchor="t">
            <a:spAutoFit/>
          </a:bodyPr>
          <a:lstStyle/>
          <a:p>
            <a:pPr>
              <a:spcBef>
                <a:spcPts val="1200"/>
              </a:spcBef>
              <a:spcAft>
                <a:spcPts val="600"/>
              </a:spcAft>
              <a:buFont typeface="Wingdings" panose="05000000000000000000" pitchFamily="2" charset="2"/>
              <a:buChar char="§"/>
            </a:pPr>
            <a:r>
              <a:rPr lang="en-GB" sz="1800" dirty="0">
                <a:cs typeface="Arial"/>
              </a:rPr>
              <a:t>Teachers have been trained to teach these lessons</a:t>
            </a:r>
            <a:endParaRPr lang="en-GB" sz="1800" dirty="0">
              <a:cs typeface="Arial" panose="020B0604020202020204" pitchFamily="34" charset="0"/>
            </a:endParaRPr>
          </a:p>
          <a:p>
            <a:pPr>
              <a:spcBef>
                <a:spcPts val="1200"/>
              </a:spcBef>
              <a:spcAft>
                <a:spcPts val="600"/>
              </a:spcAft>
              <a:buFont typeface="Wingdings" panose="05000000000000000000" pitchFamily="2" charset="2"/>
              <a:buChar char="§"/>
            </a:pPr>
            <a:r>
              <a:rPr lang="en-GB" sz="1800" dirty="0">
                <a:cs typeface="Arial"/>
              </a:rPr>
              <a:t>Teachers and learners will not be asked to share personal experiences.</a:t>
            </a:r>
            <a:endParaRPr lang="en-GB" sz="1800" dirty="0">
              <a:cs typeface="Arial" panose="020B0604020202020204" pitchFamily="34" charset="0"/>
            </a:endParaRPr>
          </a:p>
          <a:p>
            <a:pPr>
              <a:spcBef>
                <a:spcPts val="1200"/>
              </a:spcBef>
              <a:spcAft>
                <a:spcPts val="600"/>
              </a:spcAft>
              <a:buFont typeface="Wingdings" panose="05000000000000000000" pitchFamily="2" charset="2"/>
              <a:buChar char="§"/>
            </a:pPr>
            <a:r>
              <a:rPr lang="en-GB" sz="1800" dirty="0">
                <a:cs typeface="Arial"/>
              </a:rPr>
              <a:t>All causes for concern raised as a result of the lessons will be dealt with according to the school safeguarding policy.</a:t>
            </a:r>
          </a:p>
        </p:txBody>
      </p:sp>
      <p:sp>
        <p:nvSpPr>
          <p:cNvPr id="6" name="TextBox 5">
            <a:extLst>
              <a:ext uri="{FF2B5EF4-FFF2-40B4-BE49-F238E27FC236}">
                <a16:creationId xmlns:a16="http://schemas.microsoft.com/office/drawing/2014/main" id="{9804F0F2-80FE-D2CD-2BAC-B3FE0EE62EF9}"/>
              </a:ext>
            </a:extLst>
          </p:cNvPr>
          <p:cNvSpPr txBox="1"/>
          <p:nvPr/>
        </p:nvSpPr>
        <p:spPr>
          <a:xfrm>
            <a:off x="457199" y="1590736"/>
            <a:ext cx="11277600" cy="1224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600"/>
              </a:spcBef>
              <a:spcAft>
                <a:spcPts val="600"/>
              </a:spcAft>
            </a:pPr>
            <a:r>
              <a:rPr lang="en-GB" dirty="0"/>
              <a:t>At our school, PSHE lessons are taught weekly. They will also explore issues related to PSHE during assemblies, theme days and as part of our broader Personal Development Curriculum.</a:t>
            </a:r>
          </a:p>
          <a:p>
            <a:pPr>
              <a:lnSpc>
                <a:spcPct val="120000"/>
              </a:lnSpc>
              <a:spcBef>
                <a:spcPts val="600"/>
              </a:spcBef>
              <a:spcAft>
                <a:spcPts val="600"/>
              </a:spcAft>
            </a:pPr>
            <a:r>
              <a:rPr lang="en-GB" b="1" dirty="0"/>
              <a:t>In PSHE lessons.....</a:t>
            </a:r>
          </a:p>
        </p:txBody>
      </p:sp>
    </p:spTree>
    <p:extLst>
      <p:ext uri="{BB962C8B-B14F-4D97-AF65-F5344CB8AC3E}">
        <p14:creationId xmlns:p14="http://schemas.microsoft.com/office/powerpoint/2010/main" val="212440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B5A284-1D6E-4593-86B8-6F8A7EAF884F}"/>
              </a:ext>
            </a:extLst>
          </p:cNvPr>
          <p:cNvSpPr>
            <a:spLocks noGrp="1"/>
          </p:cNvSpPr>
          <p:nvPr>
            <p:ph type="title"/>
          </p:nvPr>
        </p:nvSpPr>
        <p:spPr/>
        <p:txBody>
          <a:bodyPr vert="horz" lIns="91440" tIns="45720" rIns="91440" bIns="45720" rtlCol="0" anchor="b">
            <a:noAutofit/>
          </a:bodyPr>
          <a:lstStyle/>
          <a:p>
            <a:pPr>
              <a:lnSpc>
                <a:spcPct val="90000"/>
              </a:lnSpc>
            </a:pPr>
            <a:r>
              <a:rPr lang="en-US" sz="3600" b="1" dirty="0">
                <a:latin typeface="+mj-lt"/>
                <a:cs typeface="+mj-cs"/>
              </a:rPr>
              <a:t>Learning from and for our community </a:t>
            </a:r>
          </a:p>
        </p:txBody>
      </p:sp>
      <p:pic>
        <p:nvPicPr>
          <p:cNvPr id="7" name="Graphic 6" descr="Chat with solid fill">
            <a:extLst>
              <a:ext uri="{FF2B5EF4-FFF2-40B4-BE49-F238E27FC236}">
                <a16:creationId xmlns:a16="http://schemas.microsoft.com/office/drawing/2014/main" id="{03CF2190-17E8-93A8-8703-53D004063F7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790536" y="1791647"/>
            <a:ext cx="2596550" cy="2697192"/>
          </a:xfrm>
          <a:prstGeom prst="rect">
            <a:avLst/>
          </a:prstGeom>
        </p:spPr>
      </p:pic>
      <p:sp>
        <p:nvSpPr>
          <p:cNvPr id="8" name="TextBox 7">
            <a:extLst>
              <a:ext uri="{FF2B5EF4-FFF2-40B4-BE49-F238E27FC236}">
                <a16:creationId xmlns:a16="http://schemas.microsoft.com/office/drawing/2014/main" id="{764C9084-3371-D463-C9C7-4C3C0132DECD}"/>
              </a:ext>
            </a:extLst>
          </p:cNvPr>
          <p:cNvSpPr txBox="1"/>
          <p:nvPr/>
        </p:nvSpPr>
        <p:spPr>
          <a:xfrm>
            <a:off x="3049390" y="4328456"/>
            <a:ext cx="607884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To give your views please complete our online consultation-:</a:t>
            </a:r>
          </a:p>
          <a:p>
            <a:endParaRPr lang="en-GB" dirty="0">
              <a:highlight>
                <a:srgbClr val="FFFF00"/>
              </a:highlight>
            </a:endParaRPr>
          </a:p>
          <a:p>
            <a:r>
              <a:rPr lang="en-GB" dirty="0">
                <a:hlinkClick r:id="rId4"/>
              </a:rPr>
              <a:t>RSHE Parent/Carer Survey  – Fill in form</a:t>
            </a:r>
            <a:endParaRPr lang="en-GB" dirty="0">
              <a:highlight>
                <a:srgbClr val="FFFF00"/>
              </a:highlight>
            </a:endParaRPr>
          </a:p>
        </p:txBody>
      </p:sp>
    </p:spTree>
    <p:extLst>
      <p:ext uri="{BB962C8B-B14F-4D97-AF65-F5344CB8AC3E}">
        <p14:creationId xmlns:p14="http://schemas.microsoft.com/office/powerpoint/2010/main" val="1639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FF9F-0680-432B-BEAA-E1F6F0783D0C}"/>
              </a:ext>
            </a:extLst>
          </p:cNvPr>
          <p:cNvSpPr>
            <a:spLocks noGrp="1"/>
          </p:cNvSpPr>
          <p:nvPr>
            <p:ph type="title"/>
          </p:nvPr>
        </p:nvSpPr>
        <p:spPr>
          <a:xfrm>
            <a:off x="536713" y="365125"/>
            <a:ext cx="10817087" cy="1325563"/>
          </a:xfrm>
        </p:spPr>
        <p:txBody>
          <a:bodyPr vert="horz" lIns="91440" tIns="45720" rIns="91440" bIns="45720" rtlCol="0" anchor="ctr">
            <a:normAutofit/>
          </a:bodyPr>
          <a:lstStyle/>
          <a:p>
            <a:pPr>
              <a:lnSpc>
                <a:spcPct val="90000"/>
              </a:lnSpc>
            </a:pPr>
            <a:r>
              <a:rPr lang="en-US" sz="2800" b="1" dirty="0">
                <a:latin typeface="+mj-lt"/>
                <a:cs typeface="+mj-cs"/>
              </a:rPr>
              <a:t>Top tips for talking to your child about RSE</a:t>
            </a:r>
          </a:p>
        </p:txBody>
      </p:sp>
      <p:sp>
        <p:nvSpPr>
          <p:cNvPr id="9" name="TextBox 8">
            <a:extLst>
              <a:ext uri="{FF2B5EF4-FFF2-40B4-BE49-F238E27FC236}">
                <a16:creationId xmlns:a16="http://schemas.microsoft.com/office/drawing/2014/main" id="{00ACD5DD-828D-DFB1-FB01-61994EEFA343}"/>
              </a:ext>
            </a:extLst>
          </p:cNvPr>
          <p:cNvSpPr txBox="1"/>
          <p:nvPr/>
        </p:nvSpPr>
        <p:spPr>
          <a:xfrm>
            <a:off x="457200" y="1604730"/>
            <a:ext cx="11277600" cy="4427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spcBef>
                <a:spcPts val="600"/>
              </a:spcBef>
              <a:spcAft>
                <a:spcPts val="600"/>
              </a:spcAft>
              <a:buFont typeface="Wingdings" panose="05000000000000000000" pitchFamily="2" charset="2"/>
              <a:buChar char="ü"/>
            </a:pPr>
            <a:r>
              <a:rPr lang="en-GB" dirty="0"/>
              <a:t>​</a:t>
            </a:r>
            <a:r>
              <a:rPr lang="en-GB" sz="1600" dirty="0"/>
              <a:t>Avoid ‘The Chat’. Talk about puberty and the changes that will happen to them, address stereotypes, talk about feelings…little and often over everyday events like washing up or watching TV. This can help to normalise talking about relationships, puberty and reproduction, hopefully easing uncomfortable feelings.</a:t>
            </a:r>
            <a:endParaRPr lang="en-US" sz="1600" dirty="0"/>
          </a:p>
          <a:p>
            <a:pPr marL="285750" indent="-285750">
              <a:lnSpc>
                <a:spcPct val="120000"/>
              </a:lnSpc>
              <a:spcBef>
                <a:spcPts val="600"/>
              </a:spcBef>
              <a:spcAft>
                <a:spcPts val="600"/>
              </a:spcAft>
              <a:buFont typeface="Wingdings" panose="05000000000000000000" pitchFamily="2" charset="2"/>
              <a:buChar char="ü"/>
            </a:pPr>
            <a:r>
              <a:rPr lang="en-GB" sz="1600" dirty="0"/>
              <a:t>Don’t leave it too late. Start before you feel your child is approaching readiness for puberty or when they are older for relationships so that you already have strong channels of communication. </a:t>
            </a:r>
            <a:r>
              <a:rPr lang="en-US" sz="1600" dirty="0"/>
              <a:t>​</a:t>
            </a:r>
          </a:p>
          <a:p>
            <a:pPr marL="285750" indent="-285750">
              <a:lnSpc>
                <a:spcPct val="120000"/>
              </a:lnSpc>
              <a:spcBef>
                <a:spcPts val="600"/>
              </a:spcBef>
              <a:spcAft>
                <a:spcPts val="600"/>
              </a:spcAft>
              <a:buFont typeface="Wingdings" panose="05000000000000000000" pitchFamily="2" charset="2"/>
              <a:buChar char="ü"/>
            </a:pPr>
            <a:r>
              <a:rPr lang="en-GB" sz="1600" dirty="0"/>
              <a:t> Be prepared to listen. Your child will want to have their voice heard without feeling judged and feeling listened to will encourage them to come to you for support</a:t>
            </a:r>
          </a:p>
          <a:p>
            <a:pPr marL="285750" indent="-285750">
              <a:lnSpc>
                <a:spcPct val="120000"/>
              </a:lnSpc>
              <a:spcBef>
                <a:spcPts val="600"/>
              </a:spcBef>
              <a:spcAft>
                <a:spcPts val="600"/>
              </a:spcAft>
              <a:buFont typeface="Wingdings" panose="05000000000000000000" pitchFamily="2" charset="2"/>
              <a:buChar char="ü"/>
            </a:pPr>
            <a:r>
              <a:rPr lang="en-GB" sz="1600" dirty="0"/>
              <a:t>If they ask you a question that you are not sure how to answer that is okay. Suggest that you find out the answer together and then you will both know! </a:t>
            </a:r>
            <a:r>
              <a:rPr lang="en-US" sz="1600" dirty="0"/>
              <a:t>​</a:t>
            </a:r>
          </a:p>
          <a:p>
            <a:pPr marL="285750" indent="-285750">
              <a:lnSpc>
                <a:spcPct val="120000"/>
              </a:lnSpc>
              <a:spcBef>
                <a:spcPts val="600"/>
              </a:spcBef>
              <a:spcAft>
                <a:spcPts val="600"/>
              </a:spcAft>
              <a:buFont typeface="Wingdings" panose="05000000000000000000" pitchFamily="2" charset="2"/>
              <a:buChar char="ü"/>
            </a:pPr>
            <a:r>
              <a:rPr lang="en-GB" sz="1600" dirty="0"/>
              <a:t>Try to listen calmly even if what they say surprises or concerns you. Try to remember that it is good that they are comfortable to discuss these things with you and that they need to trust that you will not respond negatively. </a:t>
            </a:r>
            <a:endParaRPr lang="en-US" sz="1600" dirty="0"/>
          </a:p>
          <a:p>
            <a:pPr marL="285750" indent="-285750">
              <a:lnSpc>
                <a:spcPct val="120000"/>
              </a:lnSpc>
              <a:spcBef>
                <a:spcPts val="600"/>
              </a:spcBef>
              <a:spcAft>
                <a:spcPts val="600"/>
              </a:spcAft>
              <a:buFont typeface="Wingdings" panose="05000000000000000000" pitchFamily="2" charset="2"/>
              <a:buChar char="ü"/>
            </a:pPr>
            <a:r>
              <a:rPr lang="en-GB" sz="1600" dirty="0"/>
              <a:t> Seek support when you need it - there are a wealth of websites, books and services available to you.</a:t>
            </a:r>
            <a:endParaRPr lang="en-US" sz="1600" dirty="0"/>
          </a:p>
        </p:txBody>
      </p:sp>
    </p:spTree>
    <p:extLst>
      <p:ext uri="{BB962C8B-B14F-4D97-AF65-F5344CB8AC3E}">
        <p14:creationId xmlns:p14="http://schemas.microsoft.com/office/powerpoint/2010/main" val="3403992817"/>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00f221e-ba59-49ca-abd3-6ba057a5d5cd">
      <Terms xmlns="http://schemas.microsoft.com/office/infopath/2007/PartnerControls"/>
    </lcf76f155ced4ddcb4097134ff3c332f>
    <TaxCatchAll xmlns="71a0358f-05ca-44f6-badf-708e3a105beb">
      <Value>266</Value>
    </TaxCatchAll>
    <ia40b914e86141268670d7c54bc5df15 xmlns="71a0358f-05ca-44f6-badf-708e3a105beb">
      <Terms xmlns="http://schemas.microsoft.com/office/infopath/2007/PartnerControls"/>
    </ia40b914e86141268670d7c54bc5df15>
    <jac5f82665374ff5a9d58c748a10f855 xmlns="200f221e-ba59-49ca-abd3-6ba057a5d5cd">
      <Terms xmlns="http://schemas.microsoft.com/office/infopath/2007/PartnerControls"/>
    </jac5f82665374ff5a9d58c748a10f855>
    <Document_x0020_Owner xmlns="71a0358f-05ca-44f6-badf-708e3a105beb">
      <UserInfo>
        <DisplayName>Sam Whittaker</DisplayName>
        <AccountId>541</AccountId>
        <AccountType/>
      </UserInfo>
    </Document_x0020_Owner>
    <SourceLibrary xmlns="71a0358f-05ca-44f6-badf-708e3a105beb" xsi:nil="true"/>
    <Meeting_x0020_Date xmlns="71a0358f-05ca-44f6-badf-708e3a105beb" xsi:nil="true"/>
    <l6524980489047eb9ec2c4b76031f538 xmlns="200f221e-ba59-49ca-abd3-6ba057a5d5cd">
      <Terms xmlns="http://schemas.microsoft.com/office/infopath/2007/PartnerControls"/>
    </l6524980489047eb9ec2c4b76031f538>
    <SourceUrl xmlns="71a0358f-05ca-44f6-badf-708e3a105beb">
      <Url xsi:nil="true"/>
      <Description xsi:nil="true"/>
    </SourceUrl>
    <mef3dd9a3dee48b4a1f7231dc41cc2be xmlns="200f221e-ba59-49ca-abd3-6ba057a5d5cd">
      <Terms xmlns="http://schemas.microsoft.com/office/infopath/2007/PartnerControls">
        <TermInfo xmlns="http://schemas.microsoft.com/office/infopath/2007/PartnerControls">
          <TermName xmlns="http://schemas.microsoft.com/office/infopath/2007/PartnerControls">All Topics</TermName>
          <TermId xmlns="http://schemas.microsoft.com/office/infopath/2007/PartnerControls">bed180ac-7793-4db5-8e2f-bbd8fa533a55</TermId>
        </TermInfo>
      </Terms>
    </mef3dd9a3dee48b4a1f7231dc41cc2be>
    <b61d151e9251423bbeb14a1861c6977d xmlns="200f221e-ba59-49ca-abd3-6ba057a5d5cd">
      <Terms xmlns="http://schemas.microsoft.com/office/infopath/2007/PartnerControls"/>
    </b61d151e9251423bbeb14a1861c6977d>
    <Document_x0020_Date xmlns="71a0358f-05ca-44f6-badf-708e3a105beb">2025-07-24T14:49:04+00:00</Document_x0020_Date>
    <Protective_x0020_Marking xmlns="71a0358f-05ca-44f6-badf-708e3a105beb">OFFICIAL – DISCLOSABLE</Protective_x0020_Marking>
    <Financial_x0020_Year xmlns="71a0358f-05ca-44f6-badf-708e3a105beb" xsi:nil="true"/>
    <ddb299c9a73e4842a85931cfec66be34 xmlns="200f221e-ba59-49ca-abd3-6ba057a5d5cd">
      <Terms xmlns="http://schemas.microsoft.com/office/infopath/2007/PartnerControls"/>
    </ddb299c9a73e4842a85931cfec66be34>
  </documentManagement>
</p:properties>
</file>

<file path=customXml/item3.xml><?xml version="1.0" encoding="utf-8"?>
<ct:contentTypeSchema xmlns:ct="http://schemas.microsoft.com/office/2006/metadata/contentType" xmlns:ma="http://schemas.microsoft.com/office/2006/metadata/properties/metaAttributes" ct:_="" ma:_="" ma:contentTypeName="Administration" ma:contentTypeID="0x0101007B3716920A1AD64EA7FC835AD87B3A6806005DB1BCBAFBD42947939A63768C42F368" ma:contentTypeVersion="102" ma:contentTypeDescription="General documents used in the administration of a service" ma:contentTypeScope="" ma:versionID="01f0ad71b71c1a847c6af588ed73bd03">
  <xsd:schema xmlns:xsd="http://www.w3.org/2001/XMLSchema" xmlns:xs="http://www.w3.org/2001/XMLSchema" xmlns:p="http://schemas.microsoft.com/office/2006/metadata/properties" xmlns:ns2="71a0358f-05ca-44f6-badf-708e3a105beb" xmlns:ns3="200f221e-ba59-49ca-abd3-6ba057a5d5cd" targetNamespace="http://schemas.microsoft.com/office/2006/metadata/properties" ma:root="true" ma:fieldsID="19e35e9fabc97035567727dd89591f23" ns2:_="" ns3:_="">
    <xsd:import namespace="71a0358f-05ca-44f6-badf-708e3a105beb"/>
    <xsd:import namespace="200f221e-ba59-49ca-abd3-6ba057a5d5cd"/>
    <xsd:element name="properties">
      <xsd:complexType>
        <xsd:sequence>
          <xsd:element name="documentManagement">
            <xsd:complexType>
              <xsd:all>
                <xsd:element ref="ns2:Document_x0020_Owner"/>
                <xsd:element ref="ns2:Document_x0020_Date"/>
                <xsd:element ref="ns2:Protective_x0020_Marking"/>
                <xsd:element ref="ns2:Meeting_x0020_Date" minOccurs="0"/>
                <xsd:element ref="ns2:Financial_x0020_Year" minOccurs="0"/>
                <xsd:element ref="ns2:TaxCatchAll" minOccurs="0"/>
                <xsd:element ref="ns2:SourceLibrary" minOccurs="0"/>
                <xsd:element ref="ns2:SourceUrl" minOccurs="0"/>
                <xsd:element ref="ns2:ia40b914e86141268670d7c54bc5df15" minOccurs="0"/>
                <xsd:element ref="ns2:TaxCatchAllLabel" minOccurs="0"/>
                <xsd:element ref="ns3:mef3dd9a3dee48b4a1f7231dc41cc2be" minOccurs="0"/>
                <xsd:element ref="ns3:b61d151e9251423bbeb14a1861c6977d" minOccurs="0"/>
                <xsd:element ref="ns3:l6524980489047eb9ec2c4b76031f538" minOccurs="0"/>
                <xsd:element ref="ns3:jac5f82665374ff5a9d58c748a10f855" minOccurs="0"/>
                <xsd:element ref="ns3:ddb299c9a73e4842a85931cfec66be34"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0358f-05ca-44f6-badf-708e3a105beb" elementFormDefault="qualified">
    <xsd:import namespace="http://schemas.microsoft.com/office/2006/documentManagement/types"/>
    <xsd:import namespace="http://schemas.microsoft.com/office/infopath/2007/PartnerControls"/>
    <xsd:element name="Document_x0020_Owner" ma:index="1" ma:displayName="Document Owner" ma:description="Normally the author" ma:list="UserInfo" ma:SharePointGroup="0" ma:internalName="Docum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cument_x0020_Date" ma:index="3" ma:displayName="Document Date" ma:default="[today]" ma:description="Date held on/in the document or date the document was created" ma:format="DateOnly" ma:indexed="true" ma:internalName="Document_x0020_Date" ma:readOnly="false">
      <xsd:simpleType>
        <xsd:restriction base="dms:DateTime"/>
      </xsd:simpleType>
    </xsd:element>
    <xsd:element name="Protective_x0020_Marking" ma:index="4" ma:displayName="Protective Marking" ma:default="OFFICIAL – DISCLOSABLE" ma:description="All Council documents should be marked as OFFICIAL - DISCLOSABLE unless they hold personal or commercially sensitive information.&#10;Private information is NOT CLASSIFIED" ma:format="Dropdown" ma:internalName="Protective_x0020_Marking" ma:readOnly="false">
      <xsd:simpleType>
        <xsd:restriction base="dms:Choice">
          <xsd:enumeration value="OFFICIAL – DISCLOSABLE"/>
          <xsd:enumeration value="OFFICIAL – SENSITIVE (PERSONAL)"/>
          <xsd:enumeration value="OFFICIAL – SENSITIVE (COMMERCIAL)"/>
          <xsd:enumeration value="NOT CLASSIFIED"/>
        </xsd:restriction>
      </xsd:simpleType>
    </xsd:element>
    <xsd:element name="Meeting_x0020_Date" ma:index="5" nillable="true" ma:displayName="Meeting Date" ma:format="DateOnly" ma:internalName="Meeting_x0020_Date" ma:readOnly="false">
      <xsd:simpleType>
        <xsd:restriction base="dms:DateTime"/>
      </xsd:simpleType>
    </xsd:element>
    <xsd:element name="Financial_x0020_Year" ma:index="6" nillable="true" ma:displayName="Financial Year" ma:format="Dropdown" ma:internalName="Financial_x0020_Year" ma:readOnly="false">
      <xsd:simpleType>
        <xsd:restriction base="dms:Choice">
          <xsd:enumeration value="2010/11"/>
          <xsd:enumeration value="2011/12"/>
          <xsd:enumeration value="2012/13"/>
          <xsd:enumeration value="2013/14"/>
          <xsd:enumeration value="2014/15"/>
          <xsd:enumeration value="2015/16"/>
          <xsd:enumeration value="2016/17"/>
          <xsd:enumeration value="2017/18"/>
          <xsd:enumeration value="2018/19"/>
          <xsd:enumeration value="2019/20"/>
          <xsd:enumeration value="2020/21"/>
          <xsd:enumeration value="2021/22"/>
          <xsd:enumeration value="2022/23"/>
          <xsd:enumeration value="2023/24"/>
          <xsd:enumeration value="2024/25"/>
          <xsd:enumeration value="2025/26"/>
          <xsd:enumeration value="2026/27"/>
          <xsd:enumeration value="2027/28"/>
          <xsd:enumeration value="2028/29"/>
          <xsd:enumeration value="2029/30"/>
        </xsd:restriction>
      </xsd:simpleType>
    </xsd:element>
    <xsd:element name="TaxCatchAll" ma:index="12" nillable="true" ma:displayName="Taxonomy Catch All Column" ma:hidden="true" ma:list="{90f1c38b-a919-4910-bf54-922ed219d71e}" ma:internalName="TaxCatchAll" ma:readOnly="false" ma:showField="CatchAllData" ma:web="71a0358f-05ca-44f6-badf-708e3a105beb">
      <xsd:complexType>
        <xsd:complexContent>
          <xsd:extension base="dms:MultiChoiceLookup">
            <xsd:sequence>
              <xsd:element name="Value" type="dms:Lookup" maxOccurs="unbounded" minOccurs="0" nillable="true"/>
            </xsd:sequence>
          </xsd:extension>
        </xsd:complexContent>
      </xsd:complexType>
    </xsd:element>
    <xsd:element name="SourceLibrary" ma:index="20" nillable="true" ma:displayName="SourceLibrary" ma:internalName="SourceLibrary" ma:readOnly="false">
      <xsd:simpleType>
        <xsd:restriction base="dms:Text"/>
      </xsd:simpleType>
    </xsd:element>
    <xsd:element name="SourceUrl" ma:index="21" nillable="true" ma:displayName="SourceUrl" ma:format="Hyperlink" ma:internalName="Source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a40b914e86141268670d7c54bc5df15" ma:index="22" nillable="true" ma:taxonomy="true" ma:internalName="ia40b914e86141268670d7c54bc5df15" ma:taxonomyFieldName="Administration_x0020_Document_x0020_Type" ma:displayName="Administration Document Type" ma:readOnly="false" ma:fieldId="{2a40b914-e861-4126-8670-d7c54bc5df15}" ma:sspId="97e113a4-ce7e-45f6-892f-b3d6c5566dfa" ma:termSetId="f4e4120c-d6b0-4a38-a803-66280fff655a" ma:anchorId="a121c30a-a01e-4315-90aa-f7de4a505851" ma:open="false" ma:isKeyword="false">
      <xsd:complexType>
        <xsd:sequence>
          <xsd:element ref="pc:Terms" minOccurs="0" maxOccurs="1"/>
        </xsd:sequence>
      </xsd:complexType>
    </xsd:element>
    <xsd:element name="TaxCatchAllLabel" ma:index="23" nillable="true" ma:displayName="Taxonomy Catch All Column1" ma:hidden="true" ma:list="{90f1c38b-a919-4910-bf54-922ed219d71e}" ma:internalName="TaxCatchAllLabel" ma:readOnly="true" ma:showField="CatchAllDataLabel" ma:web="71a0358f-05ca-44f6-badf-708e3a105be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0f221e-ba59-49ca-abd3-6ba057a5d5cd" elementFormDefault="qualified">
    <xsd:import namespace="http://schemas.microsoft.com/office/2006/documentManagement/types"/>
    <xsd:import namespace="http://schemas.microsoft.com/office/infopath/2007/PartnerControls"/>
    <xsd:element name="mef3dd9a3dee48b4a1f7231dc41cc2be" ma:index="24" ma:taxonomy="true" ma:internalName="mef3dd9a3dee48b4a1f7231dc41cc2be" ma:taxonomyFieldName="Topic_x0020__x002f__x0020_Theme" ma:displayName="Topic / Theme" ma:readOnly="false" ma:fieldId="{6ef3dd9a-3dee-48b4-a1f7-231dc41cc2be}" ma:sspId="97e113a4-ce7e-45f6-892f-b3d6c5566dfa" ma:termSetId="8d49289b-60bc-4b5e-8b7a-35f5a346062a" ma:anchorId="08252685-cafe-458d-9792-b44e6b8adb9b" ma:open="false" ma:isKeyword="false">
      <xsd:complexType>
        <xsd:sequence>
          <xsd:element ref="pc:Terms" minOccurs="0" maxOccurs="1"/>
        </xsd:sequence>
      </xsd:complexType>
    </xsd:element>
    <xsd:element name="b61d151e9251423bbeb14a1861c6977d" ma:index="25" nillable="true" ma:taxonomy="true" ma:internalName="b61d151e9251423bbeb14a1861c6977d" ma:taxonomyFieldName="Geography" ma:displayName="Geography" ma:readOnly="false" ma:fieldId="{b61d151e-9251-423b-beb1-4a1861c6977d}" ma:sspId="97e113a4-ce7e-45f6-892f-b3d6c5566dfa" ma:termSetId="8d49289b-60bc-4b5e-8b7a-35f5a346062a" ma:anchorId="b2a3cc19-32f4-4e4c-880f-2c17920d05e3" ma:open="false" ma:isKeyword="false">
      <xsd:complexType>
        <xsd:sequence>
          <xsd:element ref="pc:Terms" minOccurs="0" maxOccurs="1"/>
        </xsd:sequence>
      </xsd:complexType>
    </xsd:element>
    <xsd:element name="l6524980489047eb9ec2c4b76031f538" ma:index="26" nillable="true" ma:taxonomy="true" ma:internalName="l6524980489047eb9ec2c4b76031f538" ma:taxonomyFieldName="Settings" ma:displayName="Settings" ma:readOnly="false" ma:fieldId="{56524980-4890-47eb-9ec2-c4b76031f538}" ma:sspId="97e113a4-ce7e-45f6-892f-b3d6c5566dfa" ma:termSetId="8d49289b-60bc-4b5e-8b7a-35f5a346062a" ma:anchorId="64860226-6262-4d35-aef0-fbd2948b1fc8" ma:open="false" ma:isKeyword="false">
      <xsd:complexType>
        <xsd:sequence>
          <xsd:element ref="pc:Terms" minOccurs="0" maxOccurs="1"/>
        </xsd:sequence>
      </xsd:complexType>
    </xsd:element>
    <xsd:element name="jac5f82665374ff5a9d58c748a10f855" ma:index="27" nillable="true" ma:taxonomy="true" ma:internalName="jac5f82665374ff5a9d58c748a10f855" ma:taxonomyFieldName="Group" ma:displayName="Group" ma:readOnly="false" ma:fieldId="{3ac5f826-6537-4ff5-a9d5-8c748a10f855}" ma:sspId="97e113a4-ce7e-45f6-892f-b3d6c5566dfa" ma:termSetId="8d49289b-60bc-4b5e-8b7a-35f5a346062a" ma:anchorId="98c40480-5a81-4972-bbb2-04959b442363" ma:open="false" ma:isKeyword="false">
      <xsd:complexType>
        <xsd:sequence>
          <xsd:element ref="pc:Terms" minOccurs="0" maxOccurs="1"/>
        </xsd:sequence>
      </xsd:complexType>
    </xsd:element>
    <xsd:element name="ddb299c9a73e4842a85931cfec66be34" ma:index="28" nillable="true" ma:taxonomy="true" ma:internalName="ddb299c9a73e4842a85931cfec66be34" ma:taxonomyFieldName="Life_x0020_Course" ma:displayName="Life Course" ma:readOnly="false" ma:fieldId="{ddb299c9-a73e-4842-a859-31cfec66be34}" ma:sspId="97e113a4-ce7e-45f6-892f-b3d6c5566dfa" ma:termSetId="8d49289b-60bc-4b5e-8b7a-35f5a346062a" ma:anchorId="8bf4de25-e290-4543-8125-3842e0bb2825" ma:open="false" ma:isKeyword="false">
      <xsd:complexType>
        <xsd:sequence>
          <xsd:element ref="pc:Terms" minOccurs="0" maxOccurs="1"/>
        </xsd:sequence>
      </xsd:complex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ObjectDetectorVersions" ma:index="31" nillable="true" ma:displayName="MediaServiceObjectDetectorVersions" ma:description="" ma:hidden="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97e113a4-ce7e-45f6-892f-b3d6c5566dfa" ma:termSetId="09814cd3-568e-fe90-9814-8d621ff8fb84" ma:anchorId="fba54fb3-c3e1-fe81-a776-ca4b69148c4d" ma:open="true" ma:isKeyword="false">
      <xsd:complexType>
        <xsd:sequence>
          <xsd:element ref="pc:Terms" minOccurs="0" maxOccurs="1"/>
        </xsd:sequence>
      </xsd:complex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DateTaken" ma:index="38" nillable="true" ma:displayName="MediaServiceDateTaken" ma:description="" ma:hidden="true" ma:internalName="MediaServiceDateTaken" ma:readOnly="true">
      <xsd:simpleType>
        <xsd:restriction base="dms:Text"/>
      </xsd:simpleType>
    </xsd:element>
    <xsd:element name="MediaServiceLocation" ma:index="39" nillable="true" ma:displayName="Location" ma:description="" ma:internalName="MediaServiceLocation" ma:readOnly="true">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element name="MediaServiceBillingMetadata" ma:index="4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D4FC19-2AFA-4CA6-91E5-25133323D41E}">
  <ds:schemaRefs>
    <ds:schemaRef ds:uri="http://schemas.microsoft.com/sharepoint/v3/contenttype/forms"/>
  </ds:schemaRefs>
</ds:datastoreItem>
</file>

<file path=customXml/itemProps2.xml><?xml version="1.0" encoding="utf-8"?>
<ds:datastoreItem xmlns:ds="http://schemas.openxmlformats.org/officeDocument/2006/customXml" ds:itemID="{36CC08F5-5EDD-47CB-ACD9-867629312933}">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1f841aab-3214-42d5-85ad-a6a275244df1"/>
    <ds:schemaRef ds:uri="http://purl.org/dc/terms/"/>
    <ds:schemaRef ds:uri="http://schemas.microsoft.com/office/infopath/2007/PartnerControls"/>
    <ds:schemaRef ds:uri="http://www.w3.org/XML/1998/namespace"/>
    <ds:schemaRef ds:uri="http://purl.org/dc/dcmitype/"/>
    <ds:schemaRef ds:uri="200f221e-ba59-49ca-abd3-6ba057a5d5cd"/>
    <ds:schemaRef ds:uri="71a0358f-05ca-44f6-badf-708e3a105beb"/>
  </ds:schemaRefs>
</ds:datastoreItem>
</file>

<file path=customXml/itemProps3.xml><?xml version="1.0" encoding="utf-8"?>
<ds:datastoreItem xmlns:ds="http://schemas.openxmlformats.org/officeDocument/2006/customXml" ds:itemID="{F8DBCE85-5F2B-4AE1-A9DD-86315CC4E8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0358f-05ca-44f6-badf-708e3a105beb"/>
    <ds:schemaRef ds:uri="200f221e-ba59-49ca-abd3-6ba057a5d5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526</TotalTime>
  <Words>2093</Words>
  <Application>Microsoft Office PowerPoint</Application>
  <PresentationFormat>Widescreen</PresentationFormat>
  <Paragraphs>156</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Calibri</vt:lpstr>
      <vt:lpstr>Wingdings</vt:lpstr>
      <vt:lpstr>Office Theme</vt:lpstr>
      <vt:lpstr>Relationships, Sex and Health Education (RSHE)</vt:lpstr>
      <vt:lpstr>Relationships and Sex Education (RSE)</vt:lpstr>
      <vt:lpstr>Sex Education</vt:lpstr>
      <vt:lpstr>Health Education </vt:lpstr>
      <vt:lpstr>Topics to keep up to date with a changing world</vt:lpstr>
      <vt:lpstr>Our curriculum</vt:lpstr>
      <vt:lpstr>How our school will teach PSHE/RSHE</vt:lpstr>
      <vt:lpstr>Learning from and for our community </vt:lpstr>
      <vt:lpstr>Top tips for talking to your child about RSE</vt:lpstr>
      <vt:lpstr>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Rayner-Wells, Josie</dc:creator>
  <cp:lastModifiedBy>Hayes, Andrew</cp:lastModifiedBy>
  <cp:revision>344</cp:revision>
  <dcterms:created xsi:type="dcterms:W3CDTF">2019-12-18T20:49:22Z</dcterms:created>
  <dcterms:modified xsi:type="dcterms:W3CDTF">2026-07-20T10:45:44Z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0x0101007B3716920A1AD64EA7FC835AD87B3A6806005DB1BCBAFBD42947939A63768C42F368</vt:lpwstr>
  </property>
  <property fmtid="{D5CDD505-2E9C-101B-9397-08002B2CF9AE}" pid="3" name="MediaServiceImageTags">
    <vt:lpwstr/>
  </property>
  <property fmtid="{D5CDD505-2E9C-101B-9397-08002B2CF9AE}" pid="4" name="Project Management Document Type">
    <vt:lpwstr/>
  </property>
  <property fmtid="{D5CDD505-2E9C-101B-9397-08002B2CF9AE}" pid="5" name="nc701821e2ae4ca7b090c56a0d021958">
    <vt:lpwstr/>
  </property>
  <property fmtid="{D5CDD505-2E9C-101B-9397-08002B2CF9AE}" pid="6" name="Education">
    <vt:lpwstr/>
  </property>
  <property fmtid="{D5CDD505-2E9C-101B-9397-08002B2CF9AE}" pid="7" name="Coroner Document Type">
    <vt:lpwstr/>
  </property>
  <property fmtid="{D5CDD505-2E9C-101B-9397-08002B2CF9AE}" pid="8" name="Coroner_x0020_Document_x0020_Type">
    <vt:lpwstr/>
  </property>
  <property fmtid="{D5CDD505-2E9C-101B-9397-08002B2CF9AE}" pid="9" name="nc0f1aa2c1d9443a8a05db9738a0b1b3">
    <vt:lpwstr/>
  </property>
  <property fmtid="{D5CDD505-2E9C-101B-9397-08002B2CF9AE}" pid="10" name="Planning_x0020_Document_x0020_Type">
    <vt:lpwstr/>
  </property>
  <property fmtid="{D5CDD505-2E9C-101B-9397-08002B2CF9AE}" pid="11" name="Legal Document Type">
    <vt:lpwstr/>
  </property>
  <property fmtid="{D5CDD505-2E9C-101B-9397-08002B2CF9AE}" pid="12" name="Insurance Document Type">
    <vt:lpwstr/>
  </property>
  <property fmtid="{D5CDD505-2E9C-101B-9397-08002B2CF9AE}" pid="13" name="Record Management Document Type">
    <vt:lpwstr/>
  </property>
  <property fmtid="{D5CDD505-2E9C-101B-9397-08002B2CF9AE}" pid="14" name="Management_x0020_Document_x0020_Type">
    <vt:lpwstr/>
  </property>
  <property fmtid="{D5CDD505-2E9C-101B-9397-08002B2CF9AE}" pid="15" name="d6542f9ca59a4e279c2d7a44dcfcd44a">
    <vt:lpwstr/>
  </property>
  <property fmtid="{D5CDD505-2E9C-101B-9397-08002B2CF9AE}" pid="16" name="h6c1439bd84b41d49c0c35014e3e01fb">
    <vt:lpwstr/>
  </property>
  <property fmtid="{D5CDD505-2E9C-101B-9397-08002B2CF9AE}" pid="17" name="Health_x0020_and_x0020_Safety">
    <vt:lpwstr/>
  </property>
  <property fmtid="{D5CDD505-2E9C-101B-9397-08002B2CF9AE}" pid="18" name="bc09e3fac64b486c98a7da5b7bede6b9">
    <vt:lpwstr/>
  </property>
  <property fmtid="{D5CDD505-2E9C-101B-9397-08002B2CF9AE}" pid="19" name="Life Course">
    <vt:lpwstr/>
  </property>
  <property fmtid="{D5CDD505-2E9C-101B-9397-08002B2CF9AE}" pid="20" name="o00f61d71070476098c4709b5aeb3bd2">
    <vt:lpwstr/>
  </property>
  <property fmtid="{D5CDD505-2E9C-101B-9397-08002B2CF9AE}" pid="21" name="Settings">
    <vt:lpwstr/>
  </property>
  <property fmtid="{D5CDD505-2E9C-101B-9397-08002B2CF9AE}" pid="22" name="Emergency_x0020_Response_x0020_Document_x0020_Type">
    <vt:lpwstr/>
  </property>
  <property fmtid="{D5CDD505-2E9C-101B-9397-08002B2CF9AE}" pid="23" name="j5b1618db7f54834b043ba6986764825">
    <vt:lpwstr/>
  </property>
  <property fmtid="{D5CDD505-2E9C-101B-9397-08002B2CF9AE}" pid="24" name="o911df34fb6e415aad03745923c490cb">
    <vt:lpwstr/>
  </property>
  <property fmtid="{D5CDD505-2E9C-101B-9397-08002B2CF9AE}" pid="25" name="lc8e91d5afff4da3a4189ecf6f72a859">
    <vt:lpwstr/>
  </property>
  <property fmtid="{D5CDD505-2E9C-101B-9397-08002B2CF9AE}" pid="26" name="Legal_x0020_Document_x0020_Type">
    <vt:lpwstr/>
  </property>
  <property fmtid="{D5CDD505-2E9C-101B-9397-08002B2CF9AE}" pid="27" name="Administration Document Type">
    <vt:lpwstr/>
  </property>
  <property fmtid="{D5CDD505-2E9C-101B-9397-08002B2CF9AE}" pid="28" name="Technical_x0020_Document_x0020_Type">
    <vt:lpwstr/>
  </property>
  <property fmtid="{D5CDD505-2E9C-101B-9397-08002B2CF9AE}" pid="29" name="fe7a9f2e7ebb4b8a90f92e89b33d88fe">
    <vt:lpwstr/>
  </property>
  <property fmtid="{D5CDD505-2E9C-101B-9397-08002B2CF9AE}" pid="30" name="Management Document Type">
    <vt:lpwstr/>
  </property>
  <property fmtid="{D5CDD505-2E9C-101B-9397-08002B2CF9AE}" pid="31" name="Service Management Document Type">
    <vt:lpwstr/>
  </property>
  <property fmtid="{D5CDD505-2E9C-101B-9397-08002B2CF9AE}" pid="32" name="Group">
    <vt:lpwstr/>
  </property>
  <property fmtid="{D5CDD505-2E9C-101B-9397-08002B2CF9AE}" pid="33" name="f47e7ecff5cf4fec9804331cf9cc7d2d">
    <vt:lpwstr/>
  </property>
  <property fmtid="{D5CDD505-2E9C-101B-9397-08002B2CF9AE}" pid="34" name="p23cfbf5ca724db9bbf8f89111f5d616">
    <vt:lpwstr/>
  </property>
  <property fmtid="{D5CDD505-2E9C-101B-9397-08002B2CF9AE}" pid="35" name="Training">
    <vt:lpwstr/>
  </property>
  <property fmtid="{D5CDD505-2E9C-101B-9397-08002B2CF9AE}" pid="36" name="Topic / Theme">
    <vt:lpwstr>266;#All Topics|bed180ac-7793-4db5-8e2f-bbd8fa533a55</vt:lpwstr>
  </property>
  <property fmtid="{D5CDD505-2E9C-101B-9397-08002B2CF9AE}" pid="37" name="External Information Document Type">
    <vt:lpwstr/>
  </property>
  <property fmtid="{D5CDD505-2E9C-101B-9397-08002B2CF9AE}" pid="38" name="Emergency Response Document Type">
    <vt:lpwstr/>
  </property>
  <property fmtid="{D5CDD505-2E9C-101B-9397-08002B2CF9AE}" pid="39" name="bb6bdcaf81dc494fac08f49b5d971cbc">
    <vt:lpwstr/>
  </property>
  <property fmtid="{D5CDD505-2E9C-101B-9397-08002B2CF9AE}" pid="40" name="i441fec8d7de48e784c5a446ba9d3b0e">
    <vt:lpwstr/>
  </property>
  <property fmtid="{D5CDD505-2E9C-101B-9397-08002B2CF9AE}" pid="41" name="Administration_x0020_Document_x0020_Type">
    <vt:lpwstr/>
  </property>
  <property fmtid="{D5CDD505-2E9C-101B-9397-08002B2CF9AE}" pid="42" name="Business_x0020_Performance_x0020_Document_x0020_Type">
    <vt:lpwstr/>
  </property>
  <property fmtid="{D5CDD505-2E9C-101B-9397-08002B2CF9AE}" pid="43" name="Asset_x0020_Document_x0020_Type">
    <vt:lpwstr/>
  </property>
  <property fmtid="{D5CDD505-2E9C-101B-9397-08002B2CF9AE}" pid="44" name="Geography">
    <vt:lpwstr/>
  </property>
  <property fmtid="{D5CDD505-2E9C-101B-9397-08002B2CF9AE}" pid="45" name="Case Management Document Type">
    <vt:lpwstr/>
  </property>
  <property fmtid="{D5CDD505-2E9C-101B-9397-08002B2CF9AE}" pid="46" name="i1c0bb1d0bf247fbad3ccce67a2b1a3c">
    <vt:lpwstr/>
  </property>
  <property fmtid="{D5CDD505-2E9C-101B-9397-08002B2CF9AE}" pid="47" name="Life_x0020_Course">
    <vt:lpwstr/>
  </property>
  <property fmtid="{D5CDD505-2E9C-101B-9397-08002B2CF9AE}" pid="48" name="f7cb129e329c4afea658e45faf698a77">
    <vt:lpwstr/>
  </property>
  <property fmtid="{D5CDD505-2E9C-101B-9397-08002B2CF9AE}" pid="49" name="Service_x0020_Management_x0020_Document_x0020_Type">
    <vt:lpwstr/>
  </property>
  <property fmtid="{D5CDD505-2E9C-101B-9397-08002B2CF9AE}" pid="50" name="fd5d1f5830294011a09e6c004c5b4475">
    <vt:lpwstr/>
  </property>
  <property fmtid="{D5CDD505-2E9C-101B-9397-08002B2CF9AE}" pid="51" name="Business Performance Document Type">
    <vt:lpwstr/>
  </property>
  <property fmtid="{D5CDD505-2E9C-101B-9397-08002B2CF9AE}" pid="52" name="Staff Document Type">
    <vt:lpwstr/>
  </property>
  <property fmtid="{D5CDD505-2E9C-101B-9397-08002B2CF9AE}" pid="53" name="External_x0020_Information_x0020_Document_x0020_Type">
    <vt:lpwstr/>
  </property>
  <property fmtid="{D5CDD505-2E9C-101B-9397-08002B2CF9AE}" pid="54" name="Contract and Tender Document Type">
    <vt:lpwstr/>
  </property>
  <property fmtid="{D5CDD505-2E9C-101B-9397-08002B2CF9AE}" pid="55" name="jfe86b159c6947ce9e6ff1f84d3f3bd0">
    <vt:lpwstr/>
  </property>
  <property fmtid="{D5CDD505-2E9C-101B-9397-08002B2CF9AE}" pid="56" name="c7341cb175b64701a2f371516e3c5ffa">
    <vt:lpwstr/>
  </property>
  <property fmtid="{D5CDD505-2E9C-101B-9397-08002B2CF9AE}" pid="57" name="Planning Document Type">
    <vt:lpwstr/>
  </property>
  <property fmtid="{D5CDD505-2E9C-101B-9397-08002B2CF9AE}" pid="58" name="fd33f9f2be204c3cbfa42b3227ee037c">
    <vt:lpwstr/>
  </property>
  <property fmtid="{D5CDD505-2E9C-101B-9397-08002B2CF9AE}" pid="59" name="Project_x0020_Management_x0020_Document_x0020_Type">
    <vt:lpwstr/>
  </property>
  <property fmtid="{D5CDD505-2E9C-101B-9397-08002B2CF9AE}" pid="60" name="Record_x0020_Management_x0020_Document_x0020_Type">
    <vt:lpwstr/>
  </property>
  <property fmtid="{D5CDD505-2E9C-101B-9397-08002B2CF9AE}" pid="61" name="Provider and Supplier Document Type">
    <vt:lpwstr/>
  </property>
  <property fmtid="{D5CDD505-2E9C-101B-9397-08002B2CF9AE}" pid="62" name="Asset Document Type">
    <vt:lpwstr/>
  </property>
  <property fmtid="{D5CDD505-2E9C-101B-9397-08002B2CF9AE}" pid="63" name="Financial_x0020_Document_x0020_Type">
    <vt:lpwstr/>
  </property>
  <property fmtid="{D5CDD505-2E9C-101B-9397-08002B2CF9AE}" pid="64" name="Insurance_x0020_Document_x0020_Type">
    <vt:lpwstr/>
  </property>
  <property fmtid="{D5CDD505-2E9C-101B-9397-08002B2CF9AE}" pid="65" name="Financial Document Type">
    <vt:lpwstr/>
  </property>
  <property fmtid="{D5CDD505-2E9C-101B-9397-08002B2CF9AE}" pid="66" name="nc39939b412e4b258e3d91afae22f476">
    <vt:lpwstr/>
  </property>
  <property fmtid="{D5CDD505-2E9C-101B-9397-08002B2CF9AE}" pid="67" name="Audit_x0020_Document_x0020_Type">
    <vt:lpwstr/>
  </property>
  <property fmtid="{D5CDD505-2E9C-101B-9397-08002B2CF9AE}" pid="68" name="Technical Document Type">
    <vt:lpwstr/>
  </property>
  <property fmtid="{D5CDD505-2E9C-101B-9397-08002B2CF9AE}" pid="69" name="Staff_x0020_Document_x0020_Type">
    <vt:lpwstr/>
  </property>
  <property fmtid="{D5CDD505-2E9C-101B-9397-08002B2CF9AE}" pid="70" name="Case_x0020_Management_x0020_Document_x0020_Type">
    <vt:lpwstr/>
  </property>
  <property fmtid="{D5CDD505-2E9C-101B-9397-08002B2CF9AE}" pid="71" name="Audit Document Type">
    <vt:lpwstr/>
  </property>
  <property fmtid="{D5CDD505-2E9C-101B-9397-08002B2CF9AE}" pid="72" name="Provider_x0020_and_x0020_Supplier_x0020_Document_x0020_Type">
    <vt:lpwstr/>
  </property>
  <property fmtid="{D5CDD505-2E9C-101B-9397-08002B2CF9AE}" pid="73" name="Health and Safety">
    <vt:lpwstr/>
  </property>
  <property fmtid="{D5CDD505-2E9C-101B-9397-08002B2CF9AE}" pid="74" name="Contract_x0020_and_x0020_Tender_x0020_Document_x0020_Type">
    <vt:lpwstr/>
  </property>
  <property fmtid="{D5CDD505-2E9C-101B-9397-08002B2CF9AE}" pid="75" name="Topic_x0020__x002f__x0020_Theme">
    <vt:lpwstr>266;#All Topics|bed180ac-7793-4db5-8e2f-bbd8fa533a55</vt:lpwstr>
  </property>
  <property fmtid="{D5CDD505-2E9C-101B-9397-08002B2CF9AE}" pid="76" name="l2a2c13191bf4335b2c36228ef62c53e">
    <vt:lpwstr/>
  </property>
  <property fmtid="{D5CDD505-2E9C-101B-9397-08002B2CF9AE}" pid="77" name="Order">
    <vt:r8>521200</vt:r8>
  </property>
  <property fmtid="{D5CDD505-2E9C-101B-9397-08002B2CF9AE}" pid="78" name="_SourceUrl">
    <vt:lpwstr/>
  </property>
  <property fmtid="{D5CDD505-2E9C-101B-9397-08002B2CF9AE}" pid="79" name="_SharedFileIndex">
    <vt:lpwstr/>
  </property>
  <property fmtid="{D5CDD505-2E9C-101B-9397-08002B2CF9AE}" pid="80" name="ComplianceAssetId">
    <vt:lpwstr/>
  </property>
  <property fmtid="{D5CDD505-2E9C-101B-9397-08002B2CF9AE}" pid="81" name="_ExtendedDescription">
    <vt:lpwstr/>
  </property>
  <property fmtid="{D5CDD505-2E9C-101B-9397-08002B2CF9AE}" pid="82" name="TriggerFlowInfo">
    <vt:lpwstr/>
  </property>
</Properties>
</file>