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97" r:id="rId3"/>
  </p:sldMasterIdLst>
  <p:notesMasterIdLst>
    <p:notesMasterId r:id="rId16"/>
  </p:notesMasterIdLst>
  <p:handoutMasterIdLst>
    <p:handoutMasterId r:id="rId17"/>
  </p:handoutMasterIdLst>
  <p:sldIdLst>
    <p:sldId id="256" r:id="rId4"/>
    <p:sldId id="308" r:id="rId5"/>
    <p:sldId id="257" r:id="rId6"/>
    <p:sldId id="270" r:id="rId7"/>
    <p:sldId id="259" r:id="rId8"/>
    <p:sldId id="292" r:id="rId9"/>
    <p:sldId id="306" r:id="rId10"/>
    <p:sldId id="299" r:id="rId11"/>
    <p:sldId id="300" r:id="rId12"/>
    <p:sldId id="281" r:id="rId13"/>
    <p:sldId id="294" r:id="rId14"/>
    <p:sldId id="269" r:id="rId15"/>
  </p:sldIdLst>
  <p:sldSz cx="9144000" cy="6858000" type="screen4x3"/>
  <p:notesSz cx="6797675" cy="992663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6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174272-8968-BAAC-E958-FA40F85C962F}" v="17" dt="2024-09-04T15:01:27.5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89" autoAdjust="0"/>
    <p:restoredTop sz="93979" autoAdjust="0"/>
  </p:normalViewPr>
  <p:slideViewPr>
    <p:cSldViewPr>
      <p:cViewPr varScale="1">
        <p:scale>
          <a:sx n="63" d="100"/>
          <a:sy n="63" d="100"/>
        </p:scale>
        <p:origin x="1476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0C9C644-FE90-9F44-A8DD-59B829456C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7C5F2-BF9C-4535-21F6-62F4617CA73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5427FF12-9DFF-43DB-99D7-464765A45FBF}" type="datetimeFigureOut">
              <a:rPr lang="en-GB"/>
              <a:pPr>
                <a:defRPr/>
              </a:pPr>
              <a:t>21/09/2024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95706F-3393-E577-2D77-F6B74BF3AB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0EEB7E-6C3D-ADA1-2112-E9AB15774E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F67C83D4-28F0-4101-9AC8-B4A6B9EF2A3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A34DBCA1-64AA-A37B-0A00-8C89715531A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841BB0A4-DB04-8A5D-25A5-0F6FE932625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74D51FD4-2BD4-ABD7-B892-09A229533C2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3" name="Rectangle 5">
            <a:extLst>
              <a:ext uri="{FF2B5EF4-FFF2-40B4-BE49-F238E27FC236}">
                <a16:creationId xmlns:a16="http://schemas.microsoft.com/office/drawing/2014/main" id="{C714F9DC-AFE8-4924-9F1F-987A2D1C3B0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3014" name="Rectangle 6">
            <a:extLst>
              <a:ext uri="{FF2B5EF4-FFF2-40B4-BE49-F238E27FC236}">
                <a16:creationId xmlns:a16="http://schemas.microsoft.com/office/drawing/2014/main" id="{664F699B-9B2D-91C7-1E3A-FA2445E204D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3015" name="Rectangle 7">
            <a:extLst>
              <a:ext uri="{FF2B5EF4-FFF2-40B4-BE49-F238E27FC236}">
                <a16:creationId xmlns:a16="http://schemas.microsoft.com/office/drawing/2014/main" id="{CC389380-0EB4-27E0-50A2-7307204FA0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76333DF-2062-4E38-ACDB-98E9CB0EE83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552EC907-78D2-9235-04B4-1A529DBDCC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A71BD9D4-D073-5BC0-5C52-E6EBB8824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E1A65D97-35B7-CD09-787D-FE9C4AA6D9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F46AB2D-5D1D-4BE9-939A-87F344874EA6}" type="slidenum">
              <a:rPr lang="en-GB" altLang="en-US"/>
              <a:pPr>
                <a:spcBef>
                  <a:spcPct val="0"/>
                </a:spcBef>
              </a:pPr>
              <a:t>1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3663E4EA-2A21-E070-40A0-97F6879C36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43E911EF-D69E-8DE2-DFB8-ED4F05F7A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B00AB87D-1871-EE9F-3369-215587EFE7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E68D2A4-8D91-4F7F-936C-1FA0D82C2E0A}" type="slidenum">
              <a:rPr lang="en-GB" altLang="en-US"/>
              <a:pPr>
                <a:spcBef>
                  <a:spcPct val="0"/>
                </a:spcBef>
              </a:pPr>
              <a:t>12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6AC6F649-FB98-A445-5306-7735794B8C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82F8853C-356B-D50F-91F8-93E774C09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99493404-5C07-2BF7-34D3-1E15388A9D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DA57C0B-48A5-4831-8AA3-C0C5420FC78E}" type="slidenum">
              <a:rPr lang="en-GB" altLang="en-US"/>
              <a:pPr>
                <a:spcBef>
                  <a:spcPct val="0"/>
                </a:spcBef>
              </a:pPr>
              <a:t>3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AC0F3164-9BEE-B93B-60E2-3481427AF8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F62C8827-7670-E1DB-7494-BACC33624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C1936269-36F8-0EAE-D459-B46F466003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B1632F0-E883-48D1-A521-BA26BA414A41}" type="slidenum">
              <a:rPr lang="en-GB" altLang="en-US"/>
              <a:pPr>
                <a:spcBef>
                  <a:spcPct val="0"/>
                </a:spcBef>
              </a:pPr>
              <a:t>4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0DAECE3E-8644-D4D4-884C-E3CBB808F2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0D9C3D0D-6D03-BC1E-F262-DA03738E06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Explain reward system:</a:t>
            </a:r>
          </a:p>
          <a:p>
            <a:pPr marL="171450" indent="-171450">
              <a:buFontTx/>
              <a:buChar char="-"/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Last day of HT2, HT4, HT6 children in the winning houses will have a reward party on the last day of term.</a:t>
            </a:r>
          </a:p>
          <a:p>
            <a:pPr marL="171450" indent="-171450">
              <a:buFontTx/>
              <a:buChar char="-"/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Merits, sports competitions and reading challenges will add to the totals.</a:t>
            </a:r>
          </a:p>
          <a:p>
            <a:pPr marL="171450" indent="-171450">
              <a:buFontTx/>
              <a:buChar char="-"/>
              <a:defRPr/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Sanctions:</a:t>
            </a:r>
          </a:p>
          <a:p>
            <a:pPr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S1 - </a:t>
            </a:r>
            <a:r>
              <a:rPr lang="en-GB" dirty="0"/>
              <a:t>Name written on the board with 5 marks next to it. 5 minutes of break are gone. These marks can be earned back. </a:t>
            </a:r>
          </a:p>
          <a:p>
            <a:pPr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S2 - </a:t>
            </a:r>
            <a:r>
              <a:rPr lang="en-GB" dirty="0"/>
              <a:t>You will be sent to the parallel class for 10 minutes. For example 4C will go to 4G. Break time is lost. </a:t>
            </a:r>
          </a:p>
          <a:p>
            <a:pPr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S3 - </a:t>
            </a:r>
            <a:r>
              <a:rPr lang="en-GB" dirty="0"/>
              <a:t>You will be sent to another class for 1 hour.  Break time is missed and your parents will be spoken to. </a:t>
            </a:r>
          </a:p>
          <a:p>
            <a:pPr>
              <a:defRPr/>
            </a:pPr>
            <a:r>
              <a:rPr lang="en-GB" altLang="en-US" dirty="0"/>
              <a:t>S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4 - </a:t>
            </a:r>
            <a:r>
              <a:rPr lang="en-GB" dirty="0"/>
              <a:t>You will be  excluded for 3 hours. Mrs. Mather will be informed. Parents will be spoken to and your behaviour will be closely monitored. </a:t>
            </a:r>
          </a:p>
          <a:p>
            <a:pPr>
              <a:defRPr/>
            </a:pPr>
            <a:r>
              <a:rPr lang="en-GB" dirty="0"/>
              <a:t> </a:t>
            </a:r>
          </a:p>
          <a:p>
            <a:pPr>
              <a:defRPr/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79A00769-E261-C7BD-5714-D676EA2CDA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E92E36E-1EBE-4004-97F5-117DF9B16AFE}" type="slidenum">
              <a:rPr lang="en-GB" altLang="en-US"/>
              <a:pPr>
                <a:spcBef>
                  <a:spcPct val="0"/>
                </a:spcBef>
              </a:pPr>
              <a:t>5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891682AE-F665-7BC1-C732-9601BDF143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E408E859-E5B3-386F-969B-A1671A080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1F8DAEB2-F893-0052-12C4-B1DAAD01C5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0EB625D-4CF8-4B59-AF5D-8F1F15BD825B}" type="slidenum">
              <a:rPr lang="en-GB" altLang="en-US"/>
              <a:pPr>
                <a:spcBef>
                  <a:spcPct val="0"/>
                </a:spcBef>
              </a:pPr>
              <a:t>6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69B22210-BC9D-A8D1-44F7-7BEC023A7A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1AB3D3AD-EB2C-C15E-593A-EFB2A3605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41046C98-0897-0C2B-095E-E7B82A144D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90587C67-9600-4EDB-8DD5-42BD9A55806C}" type="slidenum">
              <a:rPr lang="en-GB" altLang="en-US">
                <a:latin typeface="Arial" panose="020B0604020202020204" pitchFamily="34" charset="0"/>
              </a:rPr>
              <a:pPr/>
              <a:t>8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95A54175-E086-1B86-E399-39D29E84C2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BFC12184-D96F-00E3-E6E3-8C02B113C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530E1D8D-66D6-0A14-EF42-86B789309D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766AB610-680F-42F7-8FAA-B2602B96E3F4}" type="slidenum">
              <a:rPr lang="en-GB" altLang="en-US">
                <a:latin typeface="Arial" panose="020B0604020202020204" pitchFamily="34" charset="0"/>
              </a:rPr>
              <a:pPr/>
              <a:t>9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A201247F-09AA-04FA-5DD5-9D7D78B561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F341425C-67E9-5884-1670-C80D192D4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Include any residential visits that children will be going on throughout the year. </a:t>
            </a:r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22DEC301-D7A3-C8B8-25E5-5943828171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CE5A3ED-3CFB-4544-B694-533CC922D2C5}" type="slidenum">
              <a:rPr lang="en-GB" altLang="en-US"/>
              <a:pPr>
                <a:spcBef>
                  <a:spcPct val="0"/>
                </a:spcBef>
              </a:pPr>
              <a:t>10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9227CEA9-483C-7AE5-5D7A-A9AEB360A6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CE7874EF-C67B-0C58-11D1-84F955C34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KS2 SATs</a:t>
            </a:r>
          </a:p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Y4 times table check</a:t>
            </a:r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D79641FF-2B4E-DB93-C13C-3377F3AC0D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9BF70F19-6DE5-4A05-9288-3FFF3EA1D8DF}" type="slidenum">
              <a:rPr lang="en-GB" altLang="en-US">
                <a:latin typeface="Arial" panose="020B0604020202020204" pitchFamily="34" charset="0"/>
              </a:rPr>
              <a:pPr/>
              <a:t>11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TitleSD.png">
            <a:extLst>
              <a:ext uri="{FF2B5EF4-FFF2-40B4-BE49-F238E27FC236}">
                <a16:creationId xmlns:a16="http://schemas.microsoft.com/office/drawing/2014/main" id="{AF52F0B1-F2F0-D34F-4BF8-F0B394653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97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/>
          <a:lstStyle>
            <a:lvl1pPr algn="r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9F50780-55CC-84A4-4424-33C2DF0797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51638" y="5870575"/>
            <a:ext cx="1212850" cy="377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FC53230-C1AF-9EB4-B2A4-B11B49D08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3200" y="5870575"/>
            <a:ext cx="3932238" cy="3778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ADC1790-D8CA-07DF-39A1-E3541DBD7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40688" y="5870575"/>
            <a:ext cx="417512" cy="3778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C2CAFF8-B863-49FA-998E-BD70FAF6EF5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85123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elestia-R1---OverlayContentSD.png">
            <a:extLst>
              <a:ext uri="{FF2B5EF4-FFF2-40B4-BE49-F238E27FC236}">
                <a16:creationId xmlns:a16="http://schemas.microsoft.com/office/drawing/2014/main" id="{A14E6FAB-EF07-A748-185F-C6B215D8E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>
              <a:defRPr lang="en-US" sz="16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5FE615F3-4450-2DEA-2041-400C2D11B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BF7C962-0C64-7075-0440-23C2AD0D4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AF617BD4-F2EB-26D5-2873-52A48B56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D7A4BE5-59BA-454B-977D-F441C82BCA2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11654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SD.png">
            <a:extLst>
              <a:ext uri="{FF2B5EF4-FFF2-40B4-BE49-F238E27FC236}">
                <a16:creationId xmlns:a16="http://schemas.microsoft.com/office/drawing/2014/main" id="{B45D45FC-433C-02A5-8FAD-A171848E5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/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33A3CBC-B8CA-8ACB-DE3E-43744E5C1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6A7F7D2-6670-2733-9D84-43A5D25D2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13F7964-AA7A-8437-69A7-61C02CCEA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6D81E3A-0DC5-45B0-A6F1-A06C135EBBE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50323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SD.png">
            <a:extLst>
              <a:ext uri="{FF2B5EF4-FFF2-40B4-BE49-F238E27FC236}">
                <a16:creationId xmlns:a16="http://schemas.microsoft.com/office/drawing/2014/main" id="{115690C6-502A-F074-7DAD-CF7448A19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1378DD-ECE7-17B0-1C7A-7803BBA17B43}"/>
              </a:ext>
            </a:extLst>
          </p:cNvPr>
          <p:cNvSpPr txBox="1"/>
          <p:nvPr/>
        </p:nvSpPr>
        <p:spPr>
          <a:xfrm>
            <a:off x="422275" y="717550"/>
            <a:ext cx="457200" cy="585788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8000" dirty="0">
                <a:effectLst/>
              </a:rPr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CB3A8C-105F-05DB-E168-DDB4D7780D8A}"/>
              </a:ext>
            </a:extLst>
          </p:cNvPr>
          <p:cNvSpPr txBox="1"/>
          <p:nvPr/>
        </p:nvSpPr>
        <p:spPr>
          <a:xfrm>
            <a:off x="7735888" y="2751138"/>
            <a:ext cx="4572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>
              <a:defRPr/>
            </a:pPr>
            <a:r>
              <a:rPr lang="en-US" sz="8000" dirty="0"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/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A15A08F-1650-70B6-8D9A-05A4FF102E9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8BABD10-4A56-558C-F570-6B50AC14E40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7709F02-6231-5AD8-8E46-B6802A9D710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D3FE685-DC62-4234-A6A1-916935418E4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09890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SD.png">
            <a:extLst>
              <a:ext uri="{FF2B5EF4-FFF2-40B4-BE49-F238E27FC236}">
                <a16:creationId xmlns:a16="http://schemas.microsoft.com/office/drawing/2014/main" id="{786A3154-3F74-FFB5-DB88-5BB36108A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/>
          <a:lstStyle>
            <a:lvl1pPr algn="l">
              <a:defRPr sz="2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4D0F557-6F0E-CB2E-2D86-FB83E9176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5C7C8D-BCFE-58C2-0334-CF55CD37E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D437428-0825-1F57-21FB-018B9D0AE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5711AC-4034-4FD5-A980-20DCDC21867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04126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SD.png">
            <a:extLst>
              <a:ext uri="{FF2B5EF4-FFF2-40B4-BE49-F238E27FC236}">
                <a16:creationId xmlns:a16="http://schemas.microsoft.com/office/drawing/2014/main" id="{EFD8BFF2-E708-4666-37F6-CAD063C2C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1EAC1B-EEFA-903A-E179-5D54946E324D}"/>
              </a:ext>
            </a:extLst>
          </p:cNvPr>
          <p:cNvSpPr txBox="1"/>
          <p:nvPr/>
        </p:nvSpPr>
        <p:spPr>
          <a:xfrm>
            <a:off x="422275" y="717550"/>
            <a:ext cx="457200" cy="585788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8000" dirty="0">
                <a:effectLst/>
              </a:rPr>
              <a:t>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A4B109-AD3C-2962-D40C-478C5DEFEF95}"/>
              </a:ext>
            </a:extLst>
          </p:cNvPr>
          <p:cNvSpPr txBox="1"/>
          <p:nvPr/>
        </p:nvSpPr>
        <p:spPr>
          <a:xfrm>
            <a:off x="7735888" y="2751138"/>
            <a:ext cx="4572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>
              <a:defRPr/>
            </a:pPr>
            <a:r>
              <a:rPr lang="en-US" sz="8000" dirty="0"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/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F27C5D4-BE5F-66B0-1C81-A3D8902CA97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B866B1-19C5-DB2D-E468-6313D47F202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FBFC05E-507D-C5EF-8FDB-BDDFBB93613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2D4BD06-C15F-4CB0-AC51-646819DB8E9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9112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SD.png">
            <a:extLst>
              <a:ext uri="{FF2B5EF4-FFF2-40B4-BE49-F238E27FC236}">
                <a16:creationId xmlns:a16="http://schemas.microsoft.com/office/drawing/2014/main" id="{80F38EA0-6999-E0A0-90CA-AF21E11FE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/>
          <a:lstStyle>
            <a:lvl1pPr>
              <a:defRPr lang="en-US" sz="2800" b="0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1C983DD-C326-D952-6D95-1C29A2F987B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EA70B1C-347C-0C33-D342-A234038A1EE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25D496-C9BA-19FC-AAFB-2B64397F95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A6BF3B3-21B0-4938-871A-F7770F8FB54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21315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elestia-R1---OverlayContentSD.png">
            <a:extLst>
              <a:ext uri="{FF2B5EF4-FFF2-40B4-BE49-F238E27FC236}">
                <a16:creationId xmlns:a16="http://schemas.microsoft.com/office/drawing/2014/main" id="{B2D0C077-D151-1C62-BB91-2DD173CC1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ADFA0-ED9A-0E9C-BB53-B19EBE434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9ACA60-0B34-EC5B-24C3-8458D9A51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3C956-779E-CB67-BD07-7EC877D65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6CAA7B0-A9DB-40EB-82B6-4506A4E9DE9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61728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SD.png">
            <a:extLst>
              <a:ext uri="{FF2B5EF4-FFF2-40B4-BE49-F238E27FC236}">
                <a16:creationId xmlns:a16="http://schemas.microsoft.com/office/drawing/2014/main" id="{1E28E5E3-2745-2073-67AE-A35322C53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3D05753-9C9E-62E6-A869-14FE7E30C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F93ECB2-FA32-57FB-C94B-ABC03C933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7641043-CEB0-0EDC-30AA-76DEEE881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C1253D3-2C86-41D0-A58A-AFD2340FCE3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4673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SD.png">
            <a:extLst>
              <a:ext uri="{FF2B5EF4-FFF2-40B4-BE49-F238E27FC236}">
                <a16:creationId xmlns:a16="http://schemas.microsoft.com/office/drawing/2014/main" id="{C9CCB903-CA9C-5EA6-F369-D7171672E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92AB22A-85D8-A8E5-F5F2-1CAA06BBB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9FB5787-6261-2D5B-7908-B16BC1D26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C21865-A889-9D25-78C2-62DD8D470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ECF036-DDA7-4954-B75E-9BE34EB72B2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55681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elestia-R1---OverlayContentSD.png">
            <a:extLst>
              <a:ext uri="{FF2B5EF4-FFF2-40B4-BE49-F238E27FC236}">
                <a16:creationId xmlns:a16="http://schemas.microsoft.com/office/drawing/2014/main" id="{C0A94B8F-0FF7-188F-6BCB-C20C8F89D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9BA9C7C-A834-A1D6-7856-B9A391BA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DCE824B-2BEF-3EB0-A5E0-4E35923A7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72992A6-F257-00E3-F0B8-8DCF00A7A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9843B3-4184-4F7F-8213-BE202D45E97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93415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elestia-R1---OverlayContentSD.png">
            <a:extLst>
              <a:ext uri="{FF2B5EF4-FFF2-40B4-BE49-F238E27FC236}">
                <a16:creationId xmlns:a16="http://schemas.microsoft.com/office/drawing/2014/main" id="{74E3047C-F497-247C-1F35-0B383BC32D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818A2B88-6F35-A6B3-2E50-744BA6DB7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5CD239DB-2FC2-2F77-31C6-3EAEF4616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E281157F-6D33-73DF-BCBA-C8A1CE483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D5D2556-4202-49B6-B261-A3F640F11D0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95000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elestia-R1---OverlayContentSD.png">
            <a:extLst>
              <a:ext uri="{FF2B5EF4-FFF2-40B4-BE49-F238E27FC236}">
                <a16:creationId xmlns:a16="http://schemas.microsoft.com/office/drawing/2014/main" id="{A5578C4A-9505-C7FB-E754-D595FB45F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5AB53296-A52A-42DD-DD3C-ABEF8CAAD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90D72B1C-FABD-F84F-BD12-3B7A8EDD6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A421C29C-B804-20B6-290A-D67C9712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379ADB8-050A-42EE-B702-FAF25256F78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15939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elestia-R1---OverlayContentSD.png">
            <a:extLst>
              <a:ext uri="{FF2B5EF4-FFF2-40B4-BE49-F238E27FC236}">
                <a16:creationId xmlns:a16="http://schemas.microsoft.com/office/drawing/2014/main" id="{B2E11F1C-57C6-B2E7-890D-E84973156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2500C885-4B0F-9F80-2FB7-BFBF26D28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21C9947-D955-63BF-23C9-D65010799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FE2ABBE-D450-E000-8223-AC9A694D3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F728C4-2721-4EB2-883D-D8304BEFBB8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2083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elestia-R1---OverlayContentSD.png">
            <a:extLst>
              <a:ext uri="{FF2B5EF4-FFF2-40B4-BE49-F238E27FC236}">
                <a16:creationId xmlns:a16="http://schemas.microsoft.com/office/drawing/2014/main" id="{62BCFC38-1A1A-595A-502A-56732AB43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6B269D48-2342-163D-C7EC-D076CA389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A6AF4D22-2CDD-4CC9-3591-D6F0565B4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AE8B55C-E02D-B5D5-0E50-1AC183AE8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62F91B-F3E5-46A9-880D-6FD2B00E6F1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68574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elestia-R1---OverlayContentSD.png">
            <a:extLst>
              <a:ext uri="{FF2B5EF4-FFF2-40B4-BE49-F238E27FC236}">
                <a16:creationId xmlns:a16="http://schemas.microsoft.com/office/drawing/2014/main" id="{3473EB83-1B37-DA2B-73E7-A2E2BB486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3EF76CF2-56B0-1CC7-36D7-4C22EA5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F9FAB47B-0741-067C-59EA-30A3F1295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0F4C605-DBF0-3947-8C19-6CE4D2A84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2B7EF46-6379-4A9D-94E1-6F6688E7C0D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44464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elestia-R1---OverlayContentSD.png">
            <a:extLst>
              <a:ext uri="{FF2B5EF4-FFF2-40B4-BE49-F238E27FC236}">
                <a16:creationId xmlns:a16="http://schemas.microsoft.com/office/drawing/2014/main" id="{E63B464E-CC2B-04A6-5673-5CA1ABBBD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0"/>
            <a:ext cx="9118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>
              <a:defRPr lang="en-US" sz="1600" dirty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1A826-C19C-3DE2-4BA3-180692C4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E3CE95-5583-711C-89A3-50EA67852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36FD87-E12D-C489-BD20-20C3D95A7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6B4350E-5DD6-4842-AFD2-7C0026BE782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85533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9C5FE4-5DFC-1CB0-FEE4-578645CA9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7772400" cy="145573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2B61915-C108-B112-BBB6-9EA5000212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141538"/>
            <a:ext cx="7772400" cy="364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1C59C-E008-9C38-6FCD-7AC097F7CC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23038" y="5870575"/>
            <a:ext cx="121285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70070-D3D7-99C2-D8E1-3D89A15C4D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5870575"/>
            <a:ext cx="5989638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CC3F9-9AC7-527C-E2B9-4435CC9E30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12088" y="5870575"/>
            <a:ext cx="417512" cy="3778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B729BD8-8F5D-4BE5-A9F1-166DE9E1B9F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68" r:id="rId1"/>
    <p:sldLayoutId id="2147484369" r:id="rId2"/>
    <p:sldLayoutId id="2147484370" r:id="rId3"/>
    <p:sldLayoutId id="2147484371" r:id="rId4"/>
    <p:sldLayoutId id="2147484372" r:id="rId5"/>
    <p:sldLayoutId id="2147484373" r:id="rId6"/>
    <p:sldLayoutId id="2147484374" r:id="rId7"/>
    <p:sldLayoutId id="2147484375" r:id="rId8"/>
    <p:sldLayoutId id="2147484376" r:id="rId9"/>
    <p:sldLayoutId id="2147484377" r:id="rId10"/>
    <p:sldLayoutId id="2147484378" r:id="rId11"/>
    <p:sldLayoutId id="2147484379" r:id="rId12"/>
    <p:sldLayoutId id="2147484380" r:id="rId13"/>
    <p:sldLayoutId id="2147484381" r:id="rId14"/>
    <p:sldLayoutId id="2147484382" r:id="rId15"/>
    <p:sldLayoutId id="2147484383" r:id="rId16"/>
    <p:sldLayoutId id="2147484384" r:id="rId1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 Light" panose="020F030202020403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>
            <a:extLst>
              <a:ext uri="{FF2B5EF4-FFF2-40B4-BE49-F238E27FC236}">
                <a16:creationId xmlns:a16="http://schemas.microsoft.com/office/drawing/2014/main" id="{0AB582CD-7688-2FB5-51F3-0F05EAE4737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27088" y="3716338"/>
            <a:ext cx="7321550" cy="1801812"/>
          </a:xfrm>
        </p:spPr>
        <p:txBody>
          <a:bodyPr rtlCol="0"/>
          <a:lstStyle/>
          <a:p>
            <a:pPr algn="ctr" eaLnBrk="1" fontAlgn="auto" hangingPunct="1">
              <a:spcBef>
                <a:spcPts val="0"/>
              </a:spcBef>
              <a:buFont typeface="Arial"/>
              <a:buNone/>
              <a:defRPr/>
            </a:pPr>
            <a:r>
              <a:rPr lang="en-GB" dirty="0"/>
              <a:t>Parent Presentation </a:t>
            </a:r>
          </a:p>
          <a:p>
            <a:pPr algn="ctr" eaLnBrk="1" fontAlgn="auto" hangingPunct="1">
              <a:spcBef>
                <a:spcPts val="0"/>
              </a:spcBef>
              <a:buFont typeface="Arial"/>
              <a:buNone/>
              <a:defRPr/>
            </a:pPr>
            <a:r>
              <a:rPr lang="en-GB" sz="4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Lucida Handwriting" pitchFamily="66" charset="0"/>
              </a:rPr>
              <a:t>Welcome to Year 4</a:t>
            </a:r>
          </a:p>
        </p:txBody>
      </p:sp>
      <p:pic>
        <p:nvPicPr>
          <p:cNvPr id="21507" name="Picture 1">
            <a:extLst>
              <a:ext uri="{FF2B5EF4-FFF2-40B4-BE49-F238E27FC236}">
                <a16:creationId xmlns:a16="http://schemas.microsoft.com/office/drawing/2014/main" id="{D5DF6F82-3650-C2D6-49AB-623CB3323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3" y="1052513"/>
            <a:ext cx="2376487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B090F-D2A9-5605-70D0-BB3203E1E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0"/>
            <a:ext cx="7543800" cy="14319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Curriculum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57600-2EDA-D698-2EDD-534E436E1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981075"/>
            <a:ext cx="8642350" cy="5256213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GB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SRE: </a:t>
            </a:r>
            <a:r>
              <a:rPr lang="en-GB" sz="2800" dirty="0"/>
              <a:t>This will be covered in HT6 and will cover the expectations from this year and the missed learning from before summer. </a:t>
            </a:r>
          </a:p>
          <a:p>
            <a:pPr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en-GB" sz="2800" dirty="0"/>
          </a:p>
          <a:p>
            <a:pPr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GB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Trips</a:t>
            </a:r>
            <a:r>
              <a:rPr lang="en-GB" sz="2800" dirty="0">
                <a:solidFill>
                  <a:srgbClr val="FFFF00"/>
                </a:solidFill>
              </a:rPr>
              <a:t>: </a:t>
            </a:r>
            <a:r>
              <a:rPr lang="en-GB" sz="2800" dirty="0"/>
              <a:t>Planned Trips are as follows:</a:t>
            </a:r>
          </a:p>
          <a:p>
            <a:pPr eaLnBrk="1" fontAlgn="auto" hangingPunct="1">
              <a:spcBef>
                <a:spcPts val="0"/>
              </a:spcBef>
              <a:buNone/>
              <a:defRPr/>
            </a:pPr>
            <a:r>
              <a:rPr lang="en-GB" sz="2800"/>
              <a:t>			Autumn 1 – </a:t>
            </a:r>
            <a:r>
              <a:rPr lang="en-GB" sz="2600"/>
              <a:t>Liverpool World Museum (Details will be sent out when finalised)</a:t>
            </a:r>
            <a:endParaRPr lang="en-GB" sz="260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en-GB" sz="2800" dirty="0">
              <a:ea typeface="Calibri"/>
              <a:cs typeface="Calibri"/>
            </a:endParaRPr>
          </a:p>
          <a:p>
            <a:pPr eaLnBrk="1" fontAlgn="auto" hangingPunct="1">
              <a:spcBef>
                <a:spcPts val="0"/>
              </a:spcBef>
              <a:buNone/>
              <a:defRPr/>
            </a:pPr>
            <a:r>
              <a:rPr lang="en-GB" sz="2800" dirty="0"/>
              <a:t>		                Autumn 2 –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GB" sz="2800" dirty="0"/>
              <a:t>			Spring 1 – </a:t>
            </a:r>
            <a:endParaRPr lang="en-GB" sz="2800" dirty="0">
              <a:ea typeface="Calibri"/>
              <a:cs typeface="Calibri"/>
            </a:endParaRPr>
          </a:p>
          <a:p>
            <a:pPr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GB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			</a:t>
            </a:r>
            <a:r>
              <a:rPr lang="en-GB" sz="2800" dirty="0"/>
              <a:t>Spring 2 –</a:t>
            </a:r>
          </a:p>
          <a:p>
            <a:pPr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GB" sz="2800" dirty="0"/>
              <a:t>			Summer 1 –</a:t>
            </a:r>
          </a:p>
          <a:p>
            <a:pPr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GB" sz="2800" dirty="0"/>
              <a:t>			Summer 2 – Llandudno coastal trip (more details later in the year)</a:t>
            </a:r>
          </a:p>
          <a:p>
            <a:pPr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en-GB" sz="2800" dirty="0"/>
          </a:p>
          <a:p>
            <a:pPr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GB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PE: </a:t>
            </a:r>
            <a:r>
              <a:rPr lang="en-GB" sz="2800" dirty="0"/>
              <a:t>Monday (outdoor) &amp; Thursday (Swimming from 26</a:t>
            </a:r>
            <a:r>
              <a:rPr lang="en-GB" sz="2800" baseline="30000" dirty="0"/>
              <a:t>th</a:t>
            </a:r>
            <a:r>
              <a:rPr lang="en-GB" sz="2800" dirty="0"/>
              <a:t> September)</a:t>
            </a:r>
          </a:p>
          <a:p>
            <a:pPr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en-GB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8A284-F8C8-3D23-7F84-8176F5329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488" y="125413"/>
            <a:ext cx="7543800" cy="14319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Statutory Assessments</a:t>
            </a:r>
          </a:p>
        </p:txBody>
      </p:sp>
      <p:sp>
        <p:nvSpPr>
          <p:cNvPr id="39939" name="Content Placeholder 2">
            <a:extLst>
              <a:ext uri="{FF2B5EF4-FFF2-40B4-BE49-F238E27FC236}">
                <a16:creationId xmlns:a16="http://schemas.microsoft.com/office/drawing/2014/main" id="{B56E6DED-B9DA-8F15-523F-542390164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88" y="1557338"/>
            <a:ext cx="7772400" cy="3648075"/>
          </a:xfrm>
        </p:spPr>
        <p:txBody>
          <a:bodyPr/>
          <a:lstStyle/>
          <a:p>
            <a:pPr eaLnBrk="1" hangingPunct="1"/>
            <a:r>
              <a:rPr lang="en-US" altLang="en-US" sz="2400"/>
              <a:t>Multiplication check – June 2025</a:t>
            </a:r>
          </a:p>
          <a:p>
            <a:pPr eaLnBrk="1" hangingPunct="1"/>
            <a:r>
              <a:rPr lang="en-US" altLang="en-US" sz="2400"/>
              <a:t>The children will complete an online times table assessment. This will include all multiplication facts up to 12 x 12. Children will be practicing their tables daily and we strongly encourage families to practice at home. </a:t>
            </a:r>
          </a:p>
          <a:p>
            <a:pPr eaLnBrk="1" hangingPunct="1"/>
            <a:r>
              <a:rPr lang="en-US" altLang="en-US" sz="2400"/>
              <a:t>TT Rockstars is the best online tool to use to get children ready for this assessment.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9DFB2-91D5-D7C3-CC0A-0CF211381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Any Questions</a:t>
            </a:r>
          </a:p>
        </p:txBody>
      </p:sp>
      <p:pic>
        <p:nvPicPr>
          <p:cNvPr id="41987" name="Picture 3">
            <a:extLst>
              <a:ext uri="{FF2B5EF4-FFF2-40B4-BE49-F238E27FC236}">
                <a16:creationId xmlns:a16="http://schemas.microsoft.com/office/drawing/2014/main" id="{0F49B490-1CCB-F215-303D-4505D9FA6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38" y="2073275"/>
            <a:ext cx="4632325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06EE1-5FF5-D219-CEC8-0ACF8D0A1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23555" name="Content Placeholder 3">
            <a:extLst>
              <a:ext uri="{FF2B5EF4-FFF2-40B4-BE49-F238E27FC236}">
                <a16:creationId xmlns:a16="http://schemas.microsoft.com/office/drawing/2014/main" id="{A7BAC3FB-C5D2-242A-4988-6E32E8651C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609600"/>
            <a:ext cx="8362950" cy="56388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1A0C04D9-3250-206B-D10F-B9B97A647F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1550" y="409575"/>
            <a:ext cx="7543800" cy="14319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Welcome to Year 4  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203E54A2-4A43-28BE-570E-BB11EAB4AFB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55650" y="1125538"/>
            <a:ext cx="8137525" cy="554355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GB" sz="4400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Teacher</a:t>
            </a:r>
          </a:p>
          <a:p>
            <a:pPr algn="ctr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GB" sz="3600" dirty="0"/>
              <a:t>Miss Gee </a:t>
            </a:r>
          </a:p>
          <a:p>
            <a:pPr algn="ctr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GB" sz="4000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Support</a:t>
            </a:r>
          </a:p>
          <a:p>
            <a:pPr algn="ctr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GB" sz="3600" dirty="0"/>
              <a:t>Mrs Forshaw</a:t>
            </a:r>
          </a:p>
          <a:p>
            <a:pPr algn="ctr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endParaRPr lang="en-GB" dirty="0">
              <a:solidFill>
                <a:srgbClr val="FFC000"/>
              </a:solidFill>
            </a:endParaRPr>
          </a:p>
          <a:p>
            <a:pPr algn="ctr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GB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2400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PPA/ECT: </a:t>
            </a:r>
          </a:p>
          <a:p>
            <a:pPr algn="ctr" eaLnBrk="1" fontAlgn="auto" hangingPunct="1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GB" sz="2400" dirty="0"/>
              <a:t>Wednesday all day: Mrs Philbin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84E92-1020-DE77-F991-8370D9F7B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125413"/>
            <a:ext cx="7543800" cy="14319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0FED4-A32B-3F63-7072-E7370AC3B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268413"/>
            <a:ext cx="8569325" cy="4906962"/>
          </a:xfrm>
        </p:spPr>
        <p:txBody>
          <a:bodyPr rtlCol="0">
            <a:normAutofit/>
          </a:bodyPr>
          <a:lstStyle/>
          <a:p>
            <a:pPr eaLnBrk="1" fontAlgn="auto" hangingPunct="1">
              <a:spcBef>
                <a:spcPts val="0"/>
              </a:spcBef>
              <a:buFont typeface="Arial"/>
              <a:buChar char="•"/>
              <a:defRPr/>
            </a:pP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Classroom doors open at 8.50am</a:t>
            </a:r>
          </a:p>
          <a:p>
            <a:pPr eaLnBrk="1" fontAlgn="auto" hangingPunct="1">
              <a:spcBef>
                <a:spcPts val="0"/>
              </a:spcBef>
              <a:buFont typeface="Arial"/>
              <a:buChar char="•"/>
              <a:defRPr/>
            </a:pP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Pick up time is from the classroom door at 3.20pm</a:t>
            </a:r>
          </a:p>
          <a:p>
            <a:pPr eaLnBrk="1" fontAlgn="auto" hangingPunct="1">
              <a:spcBef>
                <a:spcPts val="0"/>
              </a:spcBef>
              <a:buFont typeface="Arial"/>
              <a:buChar char="•"/>
              <a:defRPr/>
            </a:pP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Children should all wear full school uniform, no trainers as school shoes and ensure that they bring their school bag and reading diaries everyday. </a:t>
            </a:r>
          </a:p>
          <a:p>
            <a:pPr eaLnBrk="1" fontAlgn="auto" hangingPunct="1">
              <a:spcBef>
                <a:spcPts val="0"/>
              </a:spcBef>
              <a:buFont typeface="Arial"/>
              <a:buChar char="•"/>
              <a:defRPr/>
            </a:pP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the majority of PE sessions will be outdoors, children will need Navy or black tracksuit bottoms and a jumper as well as their purple or black PE shorts.</a:t>
            </a:r>
          </a:p>
          <a:p>
            <a:pPr eaLnBrk="1" fontAlgn="auto" hangingPunct="1">
              <a:spcBef>
                <a:spcPts val="0"/>
              </a:spcBef>
              <a:buFont typeface="Arial"/>
              <a:buChar char="•"/>
              <a:defRPr/>
            </a:pP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 up to Class Dojo for updates and to message us.</a:t>
            </a:r>
          </a:p>
          <a:p>
            <a:pPr eaLnBrk="1" fontAlgn="auto" hangingPunct="1">
              <a:spcBef>
                <a:spcPts val="0"/>
              </a:spcBef>
              <a:buFont typeface="Arial"/>
              <a:buChar char="•"/>
              <a:defRPr/>
            </a:pP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133CF-2A1C-AE46-999A-EBBD7BDC8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188913"/>
            <a:ext cx="7772400" cy="1455737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Class Rules, Rewards and Behaviour Policy</a:t>
            </a:r>
          </a:p>
        </p:txBody>
      </p:sp>
      <p:sp>
        <p:nvSpPr>
          <p:cNvPr id="28675" name="Content Placeholder 2">
            <a:extLst>
              <a:ext uri="{FF2B5EF4-FFF2-40B4-BE49-F238E27FC236}">
                <a16:creationId xmlns:a16="http://schemas.microsoft.com/office/drawing/2014/main" id="{D5FE0327-E272-07DB-7FC0-D79C330E5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188" y="1268413"/>
            <a:ext cx="7772400" cy="4176712"/>
          </a:xfrm>
        </p:spPr>
        <p:txBody>
          <a:bodyPr/>
          <a:lstStyle/>
          <a:p>
            <a:pPr eaLnBrk="1" hangingPunct="1"/>
            <a:r>
              <a:rPr lang="en-GB" altLang="en-US" sz="2400"/>
              <a:t>School/class rules and behaviours agreed with the children on the first day</a:t>
            </a:r>
          </a:p>
          <a:p>
            <a:pPr eaLnBrk="1" hangingPunct="1"/>
            <a:r>
              <a:rPr lang="en-GB" altLang="en-US" sz="2400"/>
              <a:t>Dojo – weekly rewards given</a:t>
            </a:r>
          </a:p>
          <a:p>
            <a:pPr eaLnBrk="1" hangingPunct="1"/>
            <a:r>
              <a:rPr lang="en-GB" altLang="en-US" sz="2400"/>
              <a:t>Certificates available – Always club &amp; Learner of the Week (parents can attend – check your emails on Thursday evening)</a:t>
            </a:r>
          </a:p>
          <a:p>
            <a:pPr eaLnBrk="1" hangingPunct="1"/>
            <a:r>
              <a:rPr lang="en-GB" altLang="en-US" sz="2400"/>
              <a:t>Behaviour system follows a 4 step process – Latchford Ladder</a:t>
            </a:r>
          </a:p>
          <a:p>
            <a:pPr eaLnBrk="1" hangingPunct="1"/>
            <a:r>
              <a:rPr lang="en-GB" altLang="en-US" sz="2400"/>
              <a:t>Positive attitude in classrooms and around school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EA810-36EE-EE60-EBED-807D6025A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115888"/>
            <a:ext cx="7543800" cy="14319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Routines </a:t>
            </a:r>
          </a:p>
        </p:txBody>
      </p:sp>
      <p:sp>
        <p:nvSpPr>
          <p:cNvPr id="30723" name="Content Placeholder 2">
            <a:extLst>
              <a:ext uri="{FF2B5EF4-FFF2-40B4-BE49-F238E27FC236}">
                <a16:creationId xmlns:a16="http://schemas.microsoft.com/office/drawing/2014/main" id="{B125C25D-3664-234E-8012-51EEB286A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260475"/>
            <a:ext cx="8642350" cy="4906963"/>
          </a:xfrm>
        </p:spPr>
        <p:txBody>
          <a:bodyPr/>
          <a:lstStyle/>
          <a:p>
            <a:pPr eaLnBrk="1" hangingPunct="1"/>
            <a:r>
              <a:rPr lang="en-GB" altLang="en-US" sz="2400"/>
              <a:t>Playtime in the morning is at 10.30am </a:t>
            </a:r>
          </a:p>
          <a:p>
            <a:pPr eaLnBrk="1" hangingPunct="1"/>
            <a:r>
              <a:rPr lang="en-GB" altLang="en-US" sz="2400"/>
              <a:t>Lunch time for Y4 will be from 12.30 to 1.15pm</a:t>
            </a:r>
          </a:p>
          <a:p>
            <a:pPr eaLnBrk="1" hangingPunct="1"/>
            <a:r>
              <a:rPr lang="en-GB" altLang="en-US" sz="2400"/>
              <a:t>Please ensure you inform the class teacher/ office if your child is being collected by someone else. We are unable to release your child to another adult without this communication. </a:t>
            </a:r>
          </a:p>
          <a:p>
            <a:pPr eaLnBrk="1" hangingPunct="1"/>
            <a:r>
              <a:rPr lang="en-GB" altLang="en-US" sz="2400"/>
              <a:t>The children need a water bottle, lunch, reading book every day. Children who are in Y4 and bringing a packed lunch, must put their packed lunch on the trolley when they come in. Children can also bring in snack for breaktime or order school snack.</a:t>
            </a:r>
          </a:p>
          <a:p>
            <a:pPr eaLnBrk="1" hangingPunct="1"/>
            <a:r>
              <a:rPr lang="en-GB" altLang="en-US" sz="2400"/>
              <a:t>Prescribed medicines to be taken to the office.</a:t>
            </a:r>
          </a:p>
          <a:p>
            <a:pPr eaLnBrk="1" hangingPunct="1"/>
            <a:r>
              <a:rPr lang="en-GB" altLang="en-US" sz="2400"/>
              <a:t>If your child is ill, you must communicate this to the school office – you can leave a voicemail message. 01925634967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089C8-815A-2508-C975-358954054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260350"/>
            <a:ext cx="7772400" cy="14573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Reading Books/Online Books </a:t>
            </a:r>
          </a:p>
        </p:txBody>
      </p:sp>
      <p:sp>
        <p:nvSpPr>
          <p:cNvPr id="32771" name="Content Placeholder 2">
            <a:extLst>
              <a:ext uri="{FF2B5EF4-FFF2-40B4-BE49-F238E27FC236}">
                <a16:creationId xmlns:a16="http://schemas.microsoft.com/office/drawing/2014/main" id="{95DBFB87-53FF-3D60-C6DA-EE53CAD1E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913" y="1717675"/>
            <a:ext cx="8143875" cy="4114800"/>
          </a:xfrm>
        </p:spPr>
        <p:txBody>
          <a:bodyPr/>
          <a:lstStyle/>
          <a:p>
            <a:pPr eaLnBrk="1" hangingPunct="1"/>
            <a:r>
              <a:rPr lang="en-GB" altLang="en-US" sz="2400"/>
              <a:t>Children have the opportunity to read </a:t>
            </a:r>
            <a:r>
              <a:rPr lang="en-GB" altLang="en-US" sz="2400" b="1"/>
              <a:t>every day </a:t>
            </a:r>
            <a:r>
              <a:rPr lang="en-GB" altLang="en-US" sz="2400"/>
              <a:t>in school.</a:t>
            </a:r>
          </a:p>
          <a:p>
            <a:pPr eaLnBrk="1" hangingPunct="1"/>
            <a:r>
              <a:rPr lang="en-GB" altLang="en-US" sz="2400"/>
              <a:t>They should all have a reading book which they bring in each day and take home each evening (this will be kept with their belongings at all times and not shared with others)</a:t>
            </a:r>
          </a:p>
          <a:p>
            <a:pPr eaLnBrk="1" hangingPunct="1"/>
            <a:r>
              <a:rPr lang="en-GB" altLang="en-US" sz="2400"/>
              <a:t>All children are expected to read for </a:t>
            </a:r>
            <a:r>
              <a:rPr lang="en-GB" altLang="en-US" sz="2400" b="1"/>
              <a:t>20 minutes at home</a:t>
            </a:r>
            <a:r>
              <a:rPr lang="en-GB" altLang="en-US" sz="2400"/>
              <a:t>, at least 3 times per week– shared and/or independently.</a:t>
            </a:r>
          </a:p>
          <a:p>
            <a:pPr eaLnBrk="1" hangingPunct="1"/>
            <a:r>
              <a:rPr lang="en-GB" altLang="en-US" sz="2400"/>
              <a:t>Children have reading time built into the school day as well. We have some shared spaces around school and in the classroom where children can read.</a:t>
            </a:r>
          </a:p>
          <a:p>
            <a:pPr eaLnBrk="1" hangingPunct="1"/>
            <a:r>
              <a:rPr lang="en-GB" altLang="en-US" sz="2400"/>
              <a:t>Children have been assessed to make sure they have the most appropriate book band. We have class libraries and shared Key stage library spaces.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1ACE3-B092-C8DF-5AAB-8C92B9FA9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88900"/>
            <a:ext cx="8610600" cy="96361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The importance of Reading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2A959-5FD4-1879-1A42-C069FBFB1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788" y="1052513"/>
            <a:ext cx="8480425" cy="5184775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buFont typeface="Arial"/>
              <a:buChar char="•"/>
              <a:defRPr/>
            </a:pPr>
            <a:r>
              <a:rPr lang="en-GB" sz="1900" dirty="0"/>
              <a:t>Results from the world’s largest study of school-aged reading habits showed that children who make more than expected progress in reading, meeting and/or exceeding their age expectation, read for an extra 6 minutes per day, compared to their peers. An extra 6 minutes per day equates to 2190 extra minutes per year = an extra 36.5 hours per year. That’s 255.5 hours in total throughout primary school</a:t>
            </a:r>
          </a:p>
          <a:p>
            <a:pPr eaLnBrk="1" fontAlgn="auto" hangingPunct="1">
              <a:spcBef>
                <a:spcPts val="0"/>
              </a:spcBef>
              <a:buFont typeface="Arial"/>
              <a:buChar char="•"/>
              <a:defRPr/>
            </a:pPr>
            <a:r>
              <a:rPr lang="en-GB" sz="1900" dirty="0"/>
              <a:t>Studies suggest that from age 6, children no longer gain new vocabulary from adults, but rather from the vocabulary they are exposed to</a:t>
            </a:r>
          </a:p>
          <a:p>
            <a:pPr eaLnBrk="1" fontAlgn="auto" hangingPunct="1">
              <a:spcBef>
                <a:spcPts val="0"/>
              </a:spcBef>
              <a:buFont typeface="Arial"/>
              <a:buChar char="•"/>
              <a:defRPr/>
            </a:pPr>
            <a:r>
              <a:rPr lang="en-GB" sz="1900" dirty="0"/>
              <a:t>Children who read books often gain </a:t>
            </a:r>
            <a:r>
              <a:rPr lang="en-GB" sz="19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higher results in maths, vocabulary and spelling</a:t>
            </a:r>
          </a:p>
          <a:p>
            <a:pPr eaLnBrk="1" fontAlgn="auto" hangingPunct="1">
              <a:spcBef>
                <a:spcPts val="0"/>
              </a:spcBef>
              <a:buFont typeface="Arial"/>
              <a:buChar char="•"/>
              <a:defRPr/>
            </a:pPr>
            <a:r>
              <a:rPr lang="en-GB" sz="1900" dirty="0"/>
              <a:t>Studies have found that reading for pleasure </a:t>
            </a:r>
            <a:r>
              <a:rPr lang="en-GB" sz="19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enhances empathy, understanding of the self, and the ability to understand one's own and others' identities</a:t>
            </a:r>
          </a:p>
          <a:p>
            <a:pPr eaLnBrk="1" fontAlgn="auto" hangingPunct="1">
              <a:spcBef>
                <a:spcPts val="0"/>
              </a:spcBef>
              <a:buFont typeface="Arial"/>
              <a:buChar char="•"/>
              <a:defRPr/>
            </a:pPr>
            <a:r>
              <a:rPr lang="en-GB" sz="1900" dirty="0"/>
              <a:t>Studies have shown that those who read for pleasure have higher levels </a:t>
            </a:r>
            <a:r>
              <a:rPr lang="en-GB" sz="19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of self-esteem and a greater ability to cope with difficult situations</a:t>
            </a:r>
            <a:r>
              <a:rPr lang="en-GB" sz="1900" dirty="0">
                <a:solidFill>
                  <a:srgbClr val="FFFF00"/>
                </a:solidFill>
              </a:rPr>
              <a:t> </a:t>
            </a:r>
          </a:p>
          <a:p>
            <a:pPr eaLnBrk="1" fontAlgn="auto" hangingPunct="1">
              <a:spcBef>
                <a:spcPts val="0"/>
              </a:spcBef>
              <a:buFont typeface="Arial"/>
              <a:buChar char="•"/>
              <a:defRPr/>
            </a:pPr>
            <a:r>
              <a:rPr lang="en-GB" sz="1900" dirty="0"/>
              <a:t>Children who enjoy reading are </a:t>
            </a:r>
            <a:r>
              <a:rPr lang="en-GB" sz="19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three times more likely to have good mental wellbeing </a:t>
            </a:r>
            <a:r>
              <a:rPr lang="en-GB" sz="1900" dirty="0"/>
              <a:t>than children who don’t enjoy it 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FD64E-FE71-87CF-3376-BC36C0643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581025"/>
            <a:ext cx="8359775" cy="155257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Fostering a pleasure for reading – it all adds up!</a:t>
            </a:r>
          </a:p>
        </p:txBody>
      </p:sp>
      <p:sp>
        <p:nvSpPr>
          <p:cNvPr id="35843" name="Content Placeholder 2">
            <a:extLst>
              <a:ext uri="{FF2B5EF4-FFF2-40B4-BE49-F238E27FC236}">
                <a16:creationId xmlns:a16="http://schemas.microsoft.com/office/drawing/2014/main" id="{16DDCF41-23A9-DFBB-B702-D46316921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981200"/>
            <a:ext cx="7543800" cy="800100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GB" altLang="en-US"/>
              <a:t>If you read a new book every week…</a:t>
            </a:r>
          </a:p>
        </p:txBody>
      </p:sp>
      <p:pic>
        <p:nvPicPr>
          <p:cNvPr id="35844" name="Picture 2" descr="Image result for stack of books">
            <a:extLst>
              <a:ext uri="{FF2B5EF4-FFF2-40B4-BE49-F238E27FC236}">
                <a16:creationId xmlns:a16="http://schemas.microsoft.com/office/drawing/2014/main" id="{4E933CD1-E079-93EB-A22F-25BE5F2A5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3929063"/>
            <a:ext cx="93980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Box 3">
            <a:extLst>
              <a:ext uri="{FF2B5EF4-FFF2-40B4-BE49-F238E27FC236}">
                <a16:creationId xmlns:a16="http://schemas.microsoft.com/office/drawing/2014/main" id="{24931516-1971-CF29-AF93-861D17F83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924175"/>
            <a:ext cx="23749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>
                <a:latin typeface="Tahoma" panose="020B0604030504040204" pitchFamily="34" charset="0"/>
              </a:rPr>
              <a:t>By the time a child starts school aged 4</a:t>
            </a:r>
          </a:p>
        </p:txBody>
      </p:sp>
      <p:sp>
        <p:nvSpPr>
          <p:cNvPr id="25606" name="TextBox 6">
            <a:extLst>
              <a:ext uri="{FF2B5EF4-FFF2-40B4-BE49-F238E27FC236}">
                <a16:creationId xmlns:a16="http://schemas.microsoft.com/office/drawing/2014/main" id="{30620BD8-0957-6E9E-0F4C-BB7C497D5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5589588"/>
            <a:ext cx="2376488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800" dirty="0"/>
              <a:t>they will have read </a:t>
            </a:r>
            <a:r>
              <a:rPr lang="en-GB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208 books</a:t>
            </a:r>
          </a:p>
        </p:txBody>
      </p:sp>
      <p:sp>
        <p:nvSpPr>
          <p:cNvPr id="35847" name="TextBox 8">
            <a:extLst>
              <a:ext uri="{FF2B5EF4-FFF2-40B4-BE49-F238E27FC236}">
                <a16:creationId xmlns:a16="http://schemas.microsoft.com/office/drawing/2014/main" id="{467386A0-CC6C-8002-C96E-2C87B2F40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1213" y="2819400"/>
            <a:ext cx="23764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>
                <a:latin typeface="Tahoma" panose="020B0604030504040204" pitchFamily="34" charset="0"/>
              </a:rPr>
              <a:t>By the time a child reaches the end of Year 2, aged 7</a:t>
            </a:r>
          </a:p>
        </p:txBody>
      </p:sp>
      <p:sp>
        <p:nvSpPr>
          <p:cNvPr id="25608" name="TextBox 9">
            <a:extLst>
              <a:ext uri="{FF2B5EF4-FFF2-40B4-BE49-F238E27FC236}">
                <a16:creationId xmlns:a16="http://schemas.microsoft.com/office/drawing/2014/main" id="{47826E4E-F31C-1C80-6196-ED8A4A1A1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7088" y="5595938"/>
            <a:ext cx="2376487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800" dirty="0"/>
              <a:t>they will have read </a:t>
            </a:r>
            <a:r>
              <a:rPr lang="en-GB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364 books</a:t>
            </a:r>
          </a:p>
        </p:txBody>
      </p:sp>
      <p:sp>
        <p:nvSpPr>
          <p:cNvPr id="35849" name="TextBox 11">
            <a:extLst>
              <a:ext uri="{FF2B5EF4-FFF2-40B4-BE49-F238E27FC236}">
                <a16:creationId xmlns:a16="http://schemas.microsoft.com/office/drawing/2014/main" id="{EAEF7D67-4AD3-1F38-ABB5-CB6D93D8D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5250" y="2786063"/>
            <a:ext cx="23764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Aft>
                <a:spcPct val="0"/>
              </a:spcAft>
              <a:buClrTx/>
              <a:buSzTx/>
              <a:buFontTx/>
              <a:buNone/>
            </a:pPr>
            <a:r>
              <a:rPr lang="en-GB" altLang="en-US">
                <a:latin typeface="Tahoma" panose="020B0604030504040204" pitchFamily="34" charset="0"/>
              </a:rPr>
              <a:t>By the time a child finishes primary school aged 11</a:t>
            </a:r>
          </a:p>
        </p:txBody>
      </p:sp>
      <p:sp>
        <p:nvSpPr>
          <p:cNvPr id="25610" name="TextBox 12">
            <a:extLst>
              <a:ext uri="{FF2B5EF4-FFF2-40B4-BE49-F238E27FC236}">
                <a16:creationId xmlns:a16="http://schemas.microsoft.com/office/drawing/2014/main" id="{117CFAF3-184F-7B1F-9F63-A389C4B20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5263" y="5545138"/>
            <a:ext cx="2376487" cy="646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800" dirty="0"/>
              <a:t>they will have read </a:t>
            </a:r>
            <a:r>
              <a:rPr lang="en-GB" alt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572 books</a:t>
            </a:r>
          </a:p>
        </p:txBody>
      </p:sp>
      <p:pic>
        <p:nvPicPr>
          <p:cNvPr id="35851" name="Picture 2" descr="Image result for stack of books">
            <a:extLst>
              <a:ext uri="{FF2B5EF4-FFF2-40B4-BE49-F238E27FC236}">
                <a16:creationId xmlns:a16="http://schemas.microsoft.com/office/drawing/2014/main" id="{B62EE2D5-015E-6B89-9354-F38082837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8" y="3925888"/>
            <a:ext cx="938212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ure 2" descr="Image result for stack of books">
            <a:extLst>
              <a:ext uri="{FF2B5EF4-FFF2-40B4-BE49-F238E27FC236}">
                <a16:creationId xmlns:a16="http://schemas.microsoft.com/office/drawing/2014/main" id="{F03B28AB-9E4F-6AE3-38B4-702831A6E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725" y="3925888"/>
            <a:ext cx="938213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3" name="Picture 2" descr="Image result for stack of books">
            <a:extLst>
              <a:ext uri="{FF2B5EF4-FFF2-40B4-BE49-F238E27FC236}">
                <a16:creationId xmlns:a16="http://schemas.microsoft.com/office/drawing/2014/main" id="{2025E67C-8D48-E2C0-0F23-84877D57D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3925888"/>
            <a:ext cx="93980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4" name="Picture 2" descr="Image result for stack of books">
            <a:extLst>
              <a:ext uri="{FF2B5EF4-FFF2-40B4-BE49-F238E27FC236}">
                <a16:creationId xmlns:a16="http://schemas.microsoft.com/office/drawing/2014/main" id="{796DBE59-37F2-808C-32DE-3D6A504FA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3927475"/>
            <a:ext cx="938212" cy="130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5" name="Picture 2" descr="Image result for stack of books">
            <a:extLst>
              <a:ext uri="{FF2B5EF4-FFF2-40B4-BE49-F238E27FC236}">
                <a16:creationId xmlns:a16="http://schemas.microsoft.com/office/drawing/2014/main" id="{13191A51-C76D-D831-1449-79F02CE3C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3925888"/>
            <a:ext cx="93980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28D2C2C566ED43BF09A7FB4AF184E0" ma:contentTypeVersion="18" ma:contentTypeDescription="Create a new document." ma:contentTypeScope="" ma:versionID="4c4132083d52ede39a250351f5c39dc5">
  <xsd:schema xmlns:xsd="http://www.w3.org/2001/XMLSchema" xmlns:xs="http://www.w3.org/2001/XMLSchema" xmlns:p="http://schemas.microsoft.com/office/2006/metadata/properties" xmlns:ns3="14b2b4d7-c67b-46e1-82e8-5f1f9b852e73" xmlns:ns4="728c2621-a55b-417a-96f1-08cff1688b26" targetNamespace="http://schemas.microsoft.com/office/2006/metadata/properties" ma:root="true" ma:fieldsID="80641b6d98250c14492020b4b7889d1d" ns3:_="" ns4:_="">
    <xsd:import namespace="14b2b4d7-c67b-46e1-82e8-5f1f9b852e73"/>
    <xsd:import namespace="728c2621-a55b-417a-96f1-08cff1688b2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b2b4d7-c67b-46e1-82e8-5f1f9b852e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8c2621-a55b-417a-96f1-08cff1688b26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C408733-DA57-49B2-95F9-397E2AB462D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9EA00B4-F867-4CD8-8EEB-A16FB4883F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4b2b4d7-c67b-46e1-82e8-5f1f9b852e73"/>
    <ds:schemaRef ds:uri="728c2621-a55b-417a-96f1-08cff1688b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2616</TotalTime>
  <Words>1055</Words>
  <Application>Microsoft Office PowerPoint</Application>
  <PresentationFormat>On-screen Show (4:3)</PresentationFormat>
  <Paragraphs>91</Paragraphs>
  <Slides>12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Celestial</vt:lpstr>
      <vt:lpstr>PowerPoint Presentation</vt:lpstr>
      <vt:lpstr>PowerPoint Presentation</vt:lpstr>
      <vt:lpstr>Welcome to Year 4  </vt:lpstr>
      <vt:lpstr>Expectations</vt:lpstr>
      <vt:lpstr>Class Rules, Rewards and Behaviour Policy</vt:lpstr>
      <vt:lpstr>Routines </vt:lpstr>
      <vt:lpstr>Reading Books/Online Books </vt:lpstr>
      <vt:lpstr>The importance of Reading</vt:lpstr>
      <vt:lpstr>Fostering a pleasure for reading – it all adds up!</vt:lpstr>
      <vt:lpstr>Curriculum</vt:lpstr>
      <vt:lpstr>Statutory Assessments</vt:lpstr>
      <vt:lpstr>Any Questions</vt:lpstr>
    </vt:vector>
  </TitlesOfParts>
  <Company>Ashdene Primary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Ashdene Primary School</dc:title>
  <dc:creator>sch8752710</dc:creator>
  <cp:lastModifiedBy>Abbie Gee</cp:lastModifiedBy>
  <cp:revision>210</cp:revision>
  <cp:lastPrinted>2019-07-18T12:11:36Z</cp:lastPrinted>
  <dcterms:created xsi:type="dcterms:W3CDTF">2012-08-31T11:28:33Z</dcterms:created>
  <dcterms:modified xsi:type="dcterms:W3CDTF">2024-09-21T14:57:13Z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0x0101000028D2C2C566ED43BF09A7FB4AF184E0</vt:lpwstr>
  </property>
  <property fmtid="{D5CDD505-2E9C-101B-9397-08002B2CF9AE}" pid="3" name="_activity">
    <vt:lpwstr/>
  </property>
</Properties>
</file>