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7" r:id="rId6"/>
    <p:sldId id="261" r:id="rId7"/>
    <p:sldId id="262" r:id="rId8"/>
    <p:sldId id="268" r:id="rId9"/>
    <p:sldId id="269" r:id="rId10"/>
    <p:sldId id="263" r:id="rId11"/>
    <p:sldId id="264" r:id="rId12"/>
    <p:sldId id="265" r:id="rId13"/>
  </p:sldIdLst>
  <p:sldSz cx="18288000" cy="10287000"/>
  <p:notesSz cx="6858000" cy="9144000"/>
  <p:embeddedFontLst>
    <p:embeddedFont>
      <p:font typeface="KG Primary Penmanship" panose="020B0604020202020204" charset="0"/>
      <p:regular r:id="rId14"/>
    </p:embeddedFont>
    <p:embeddedFont>
      <p:font typeface="Manjari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Lea" userId="0fa797af-7383-4bbf-8369-30d40a978b4d" providerId="ADAL" clId="{C5FE9B20-56D5-42CF-A497-2E20289F2FDA}"/>
    <pc:docChg chg="modSld">
      <pc:chgData name="Hannah Lea" userId="0fa797af-7383-4bbf-8369-30d40a978b4d" providerId="ADAL" clId="{C5FE9B20-56D5-42CF-A497-2E20289F2FDA}" dt="2025-09-10T11:31:38.604" v="1" actId="20577"/>
      <pc:docMkLst>
        <pc:docMk/>
      </pc:docMkLst>
      <pc:sldChg chg="modSp mod">
        <pc:chgData name="Hannah Lea" userId="0fa797af-7383-4bbf-8369-30d40a978b4d" providerId="ADAL" clId="{C5FE9B20-56D5-42CF-A497-2E20289F2FDA}" dt="2025-09-10T11:31:38.604" v="1" actId="20577"/>
        <pc:sldMkLst>
          <pc:docMk/>
          <pc:sldMk cId="0" sldId="260"/>
        </pc:sldMkLst>
        <pc:spChg chg="mod">
          <ac:chgData name="Hannah Lea" userId="0fa797af-7383-4bbf-8369-30d40a978b4d" providerId="ADAL" clId="{C5FE9B20-56D5-42CF-A497-2E20289F2FDA}" dt="2025-09-10T11:31:38.604" v="1" actId="20577"/>
          <ac:spMkLst>
            <pc:docMk/>
            <pc:sldMk cId="0" sldId="260"/>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DDEF"/>
        </a:solidFill>
        <a:effectLst/>
      </p:bgPr>
    </p:bg>
    <p:spTree>
      <p:nvGrpSpPr>
        <p:cNvPr id="1" name=""/>
        <p:cNvGrpSpPr/>
        <p:nvPr/>
      </p:nvGrpSpPr>
      <p:grpSpPr>
        <a:xfrm>
          <a:off x="0" y="0"/>
          <a:ext cx="0" cy="0"/>
          <a:chOff x="0" y="0"/>
          <a:chExt cx="0" cy="0"/>
        </a:xfrm>
      </p:grpSpPr>
      <p:sp>
        <p:nvSpPr>
          <p:cNvPr id="2" name="Freeform 2"/>
          <p:cNvSpPr/>
          <p:nvPr/>
        </p:nvSpPr>
        <p:spPr>
          <a:xfrm>
            <a:off x="10334887" y="1028700"/>
            <a:ext cx="7745021" cy="7619165"/>
          </a:xfrm>
          <a:custGeom>
            <a:avLst/>
            <a:gdLst/>
            <a:ahLst/>
            <a:cxnLst/>
            <a:rect l="l" t="t" r="r" b="b"/>
            <a:pathLst>
              <a:path w="7745021" h="7619165">
                <a:moveTo>
                  <a:pt x="0" y="0"/>
                </a:moveTo>
                <a:lnTo>
                  <a:pt x="7745021" y="0"/>
                </a:lnTo>
                <a:lnTo>
                  <a:pt x="7745021" y="7619165"/>
                </a:lnTo>
                <a:lnTo>
                  <a:pt x="0" y="7619165"/>
                </a:lnTo>
                <a:lnTo>
                  <a:pt x="0" y="0"/>
                </a:lnTo>
                <a:close/>
              </a:path>
            </a:pathLst>
          </a:custGeom>
          <a:blipFill>
            <a:blip r:embed="rId2"/>
            <a:stretch>
              <a:fillRect/>
            </a:stretch>
          </a:blipFill>
        </p:spPr>
        <p:txBody>
          <a:bodyPr/>
          <a:lstStyle/>
          <a:p>
            <a:endParaRPr lang="en-GB"/>
          </a:p>
        </p:txBody>
      </p:sp>
      <p:sp>
        <p:nvSpPr>
          <p:cNvPr id="3" name="Freeform 3"/>
          <p:cNvSpPr/>
          <p:nvPr/>
        </p:nvSpPr>
        <p:spPr>
          <a:xfrm flipH="1">
            <a:off x="-49163" y="3245961"/>
            <a:ext cx="11198471" cy="7041039"/>
          </a:xfrm>
          <a:custGeom>
            <a:avLst/>
            <a:gdLst/>
            <a:ahLst/>
            <a:cxnLst/>
            <a:rect l="l" t="t" r="r" b="b"/>
            <a:pathLst>
              <a:path w="11198471" h="7041039">
                <a:moveTo>
                  <a:pt x="11198471" y="0"/>
                </a:moveTo>
                <a:lnTo>
                  <a:pt x="0" y="0"/>
                </a:lnTo>
                <a:lnTo>
                  <a:pt x="0" y="7041039"/>
                </a:lnTo>
                <a:lnTo>
                  <a:pt x="11198471" y="7041039"/>
                </a:lnTo>
                <a:lnTo>
                  <a:pt x="11198471" y="0"/>
                </a:lnTo>
                <a:close/>
              </a:path>
            </a:pathLst>
          </a:custGeom>
          <a:blipFill>
            <a:blip r:embed="rId3"/>
            <a:stretch>
              <a:fillRect/>
            </a:stretch>
          </a:blipFill>
        </p:spPr>
        <p:txBody>
          <a:bodyPr/>
          <a:lstStyle/>
          <a:p>
            <a:endParaRPr lang="en-GB"/>
          </a:p>
        </p:txBody>
      </p:sp>
      <p:sp>
        <p:nvSpPr>
          <p:cNvPr id="4" name="Freeform 4"/>
          <p:cNvSpPr/>
          <p:nvPr/>
        </p:nvSpPr>
        <p:spPr>
          <a:xfrm>
            <a:off x="11624299" y="2656966"/>
            <a:ext cx="5166198" cy="4973069"/>
          </a:xfrm>
          <a:custGeom>
            <a:avLst/>
            <a:gdLst/>
            <a:ahLst/>
            <a:cxnLst/>
            <a:rect l="l" t="t" r="r" b="b"/>
            <a:pathLst>
              <a:path w="5166198" h="4973069">
                <a:moveTo>
                  <a:pt x="0" y="0"/>
                </a:moveTo>
                <a:lnTo>
                  <a:pt x="5166198" y="0"/>
                </a:lnTo>
                <a:lnTo>
                  <a:pt x="5166198" y="4973068"/>
                </a:lnTo>
                <a:lnTo>
                  <a:pt x="0" y="4973068"/>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1534289" y="520914"/>
            <a:ext cx="8800598" cy="3101340"/>
          </a:xfrm>
          <a:prstGeom prst="rect">
            <a:avLst/>
          </a:prstGeom>
        </p:spPr>
        <p:txBody>
          <a:bodyPr lIns="0" tIns="0" rIns="0" bIns="0" rtlCol="0" anchor="t">
            <a:spAutoFit/>
          </a:bodyPr>
          <a:lstStyle/>
          <a:p>
            <a:pPr algn="ctr">
              <a:lnSpc>
                <a:spcPts val="11880"/>
              </a:lnSpc>
            </a:pPr>
            <a:r>
              <a:rPr lang="en-US" sz="12000" dirty="0">
                <a:solidFill>
                  <a:srgbClr val="213E3E"/>
                </a:solidFill>
                <a:latin typeface="KG Primary Penmanship"/>
              </a:rPr>
              <a:t>MEET THE </a:t>
            </a:r>
          </a:p>
          <a:p>
            <a:pPr algn="ctr">
              <a:lnSpc>
                <a:spcPts val="11880"/>
              </a:lnSpc>
            </a:pPr>
            <a:r>
              <a:rPr lang="en-US" sz="12000" dirty="0">
                <a:solidFill>
                  <a:srgbClr val="213E3E"/>
                </a:solidFill>
                <a:latin typeface="KG Primary Penmanship"/>
              </a:rPr>
              <a:t>TEACHER</a:t>
            </a:r>
          </a:p>
        </p:txBody>
      </p:sp>
      <p:sp>
        <p:nvSpPr>
          <p:cNvPr id="6" name="TextBox 6"/>
          <p:cNvSpPr txBox="1"/>
          <p:nvPr/>
        </p:nvSpPr>
        <p:spPr>
          <a:xfrm>
            <a:off x="1882538" y="3450804"/>
            <a:ext cx="8104099" cy="1443996"/>
          </a:xfrm>
          <a:prstGeom prst="rect">
            <a:avLst/>
          </a:prstGeom>
        </p:spPr>
        <p:txBody>
          <a:bodyPr lIns="0" tIns="0" rIns="0" bIns="0" rtlCol="0" anchor="t">
            <a:spAutoFit/>
          </a:bodyPr>
          <a:lstStyle/>
          <a:p>
            <a:pPr algn="ctr">
              <a:lnSpc>
                <a:spcPts val="11759"/>
              </a:lnSpc>
              <a:spcBef>
                <a:spcPct val="0"/>
              </a:spcBef>
            </a:pPr>
            <a:r>
              <a:rPr lang="en-US" sz="8399">
                <a:solidFill>
                  <a:srgbClr val="213E3E"/>
                </a:solidFill>
                <a:latin typeface="KG Primary Penmanship"/>
              </a:rPr>
              <a:t>Welcome to Nursery!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DDEF"/>
        </a:solidFill>
        <a:effectLst/>
      </p:bgPr>
    </p:bg>
    <p:spTree>
      <p:nvGrpSpPr>
        <p:cNvPr id="1" name=""/>
        <p:cNvGrpSpPr/>
        <p:nvPr/>
      </p:nvGrpSpPr>
      <p:grpSpPr>
        <a:xfrm>
          <a:off x="0" y="0"/>
          <a:ext cx="0" cy="0"/>
          <a:chOff x="0" y="0"/>
          <a:chExt cx="0" cy="0"/>
        </a:xfrm>
      </p:grpSpPr>
      <p:sp>
        <p:nvSpPr>
          <p:cNvPr id="2" name="Freeform 2"/>
          <p:cNvSpPr/>
          <p:nvPr/>
        </p:nvSpPr>
        <p:spPr>
          <a:xfrm>
            <a:off x="10662903" y="3169506"/>
            <a:ext cx="7412445" cy="6088794"/>
          </a:xfrm>
          <a:custGeom>
            <a:avLst/>
            <a:gdLst/>
            <a:ahLst/>
            <a:cxnLst/>
            <a:rect l="l" t="t" r="r" b="b"/>
            <a:pathLst>
              <a:path w="7412445" h="6088794">
                <a:moveTo>
                  <a:pt x="0" y="0"/>
                </a:moveTo>
                <a:lnTo>
                  <a:pt x="7412445" y="0"/>
                </a:lnTo>
                <a:lnTo>
                  <a:pt x="7412445" y="6088794"/>
                </a:lnTo>
                <a:lnTo>
                  <a:pt x="0" y="6088794"/>
                </a:lnTo>
                <a:lnTo>
                  <a:pt x="0" y="0"/>
                </a:lnTo>
                <a:close/>
              </a:path>
            </a:pathLst>
          </a:custGeom>
          <a:blipFill>
            <a:blip r:embed="rId2"/>
            <a:stretch>
              <a:fillRect/>
            </a:stretch>
          </a:blipFill>
        </p:spPr>
        <p:txBody>
          <a:bodyPr/>
          <a:lstStyle/>
          <a:p>
            <a:endParaRPr lang="en-GB"/>
          </a:p>
        </p:txBody>
      </p:sp>
      <p:sp>
        <p:nvSpPr>
          <p:cNvPr id="3" name="Freeform 3"/>
          <p:cNvSpPr/>
          <p:nvPr/>
        </p:nvSpPr>
        <p:spPr>
          <a:xfrm>
            <a:off x="591960" y="2015788"/>
            <a:ext cx="6634498" cy="8001006"/>
          </a:xfrm>
          <a:custGeom>
            <a:avLst/>
            <a:gdLst/>
            <a:ahLst/>
            <a:cxnLst/>
            <a:rect l="l" t="t" r="r" b="b"/>
            <a:pathLst>
              <a:path w="6634498" h="8001006">
                <a:moveTo>
                  <a:pt x="0" y="0"/>
                </a:moveTo>
                <a:lnTo>
                  <a:pt x="6634498" y="0"/>
                </a:lnTo>
                <a:lnTo>
                  <a:pt x="6634498" y="8001006"/>
                </a:lnTo>
                <a:lnTo>
                  <a:pt x="0" y="8001006"/>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591960" y="1189553"/>
            <a:ext cx="17696040" cy="1854200"/>
          </a:xfrm>
          <a:prstGeom prst="rect">
            <a:avLst/>
          </a:prstGeom>
        </p:spPr>
        <p:txBody>
          <a:bodyPr lIns="0" tIns="0" rIns="0" bIns="0" rtlCol="0" anchor="t">
            <a:spAutoFit/>
          </a:bodyPr>
          <a:lstStyle/>
          <a:p>
            <a:pPr algn="ctr">
              <a:lnSpc>
                <a:spcPts val="4900"/>
              </a:lnSpc>
            </a:pPr>
            <a:r>
              <a:rPr lang="en-US" sz="3500">
                <a:solidFill>
                  <a:srgbClr val="000000"/>
                </a:solidFill>
                <a:latin typeface="KG Primary Penmanship"/>
              </a:rPr>
              <a:t>Alongside our Nursery curriculum, we have our Latchford Bucket List to give our children 25 life experiences during their time in Nursery. </a:t>
            </a:r>
          </a:p>
          <a:p>
            <a:pPr algn="ctr">
              <a:lnSpc>
                <a:spcPts val="4900"/>
              </a:lnSpc>
            </a:pPr>
            <a:endParaRPr lang="en-US" sz="3500">
              <a:solidFill>
                <a:srgbClr val="000000"/>
              </a:solidFill>
              <a:latin typeface="KG Primary Penmanship"/>
            </a:endParaRPr>
          </a:p>
        </p:txBody>
      </p:sp>
      <p:sp>
        <p:nvSpPr>
          <p:cNvPr id="5" name="TextBox 5"/>
          <p:cNvSpPr txBox="1"/>
          <p:nvPr/>
        </p:nvSpPr>
        <p:spPr>
          <a:xfrm>
            <a:off x="212652" y="438983"/>
            <a:ext cx="17862695" cy="836295"/>
          </a:xfrm>
          <a:prstGeom prst="rect">
            <a:avLst/>
          </a:prstGeom>
        </p:spPr>
        <p:txBody>
          <a:bodyPr lIns="0" tIns="0" rIns="0" bIns="0" rtlCol="0" anchor="t">
            <a:spAutoFit/>
          </a:bodyPr>
          <a:lstStyle/>
          <a:p>
            <a:pPr algn="ctr">
              <a:lnSpc>
                <a:spcPts val="5940"/>
              </a:lnSpc>
            </a:pPr>
            <a:r>
              <a:rPr lang="en-US" sz="6000">
                <a:solidFill>
                  <a:srgbClr val="000000"/>
                </a:solidFill>
                <a:latin typeface="Manjari Bold"/>
              </a:rPr>
              <a:t>LATCHFORD BUCKET LIST</a:t>
            </a:r>
          </a:p>
        </p:txBody>
      </p:sp>
      <p:sp>
        <p:nvSpPr>
          <p:cNvPr id="6" name="Oval 5">
            <a:extLst>
              <a:ext uri="{FF2B5EF4-FFF2-40B4-BE49-F238E27FC236}">
                <a16:creationId xmlns:a16="http://schemas.microsoft.com/office/drawing/2014/main" id="{47224E6C-5B00-6C76-3716-CB81DC8FF88A}"/>
              </a:ext>
            </a:extLst>
          </p:cNvPr>
          <p:cNvSpPr/>
          <p:nvPr/>
        </p:nvSpPr>
        <p:spPr>
          <a:xfrm>
            <a:off x="4191000" y="5829300"/>
            <a:ext cx="457200" cy="457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DAA6A85-2081-2CAF-23B0-F08EEF1E7239}"/>
              </a:ext>
            </a:extLst>
          </p:cNvPr>
          <p:cNvSpPr/>
          <p:nvPr/>
        </p:nvSpPr>
        <p:spPr>
          <a:xfrm>
            <a:off x="15240000" y="6535615"/>
            <a:ext cx="457200" cy="457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DDEF"/>
        </a:solidFill>
        <a:effectLst/>
      </p:bgPr>
    </p:bg>
    <p:spTree>
      <p:nvGrpSpPr>
        <p:cNvPr id="1" name=""/>
        <p:cNvGrpSpPr/>
        <p:nvPr/>
      </p:nvGrpSpPr>
      <p:grpSpPr>
        <a:xfrm>
          <a:off x="0" y="0"/>
          <a:ext cx="0" cy="0"/>
          <a:chOff x="0" y="0"/>
          <a:chExt cx="0" cy="0"/>
        </a:xfrm>
      </p:grpSpPr>
      <p:sp>
        <p:nvSpPr>
          <p:cNvPr id="2" name="TextBox 2"/>
          <p:cNvSpPr txBox="1"/>
          <p:nvPr/>
        </p:nvSpPr>
        <p:spPr>
          <a:xfrm>
            <a:off x="591960" y="2361027"/>
            <a:ext cx="17696040" cy="6299738"/>
          </a:xfrm>
          <a:prstGeom prst="rect">
            <a:avLst/>
          </a:prstGeom>
        </p:spPr>
        <p:txBody>
          <a:bodyPr lIns="0" tIns="0" rIns="0" bIns="0" rtlCol="0" anchor="t">
            <a:spAutoFit/>
          </a:bodyPr>
          <a:lstStyle/>
          <a:p>
            <a:pPr algn="ctr">
              <a:lnSpc>
                <a:spcPts val="6299"/>
              </a:lnSpc>
            </a:pPr>
            <a:r>
              <a:rPr lang="en-US" sz="4499" dirty="0">
                <a:solidFill>
                  <a:srgbClr val="000000"/>
                </a:solidFill>
                <a:latin typeface="KG Primary Penmanship"/>
              </a:rPr>
              <a:t>We have a range of rewards to celebrate our children’s learning.</a:t>
            </a:r>
          </a:p>
          <a:p>
            <a:pPr algn="ctr">
              <a:lnSpc>
                <a:spcPts val="6299"/>
              </a:lnSpc>
            </a:pPr>
            <a:endParaRPr lang="en-US" sz="4499" dirty="0">
              <a:solidFill>
                <a:srgbClr val="000000"/>
              </a:solidFill>
              <a:latin typeface="KG Primary Penmanship"/>
            </a:endParaRPr>
          </a:p>
          <a:p>
            <a:pPr marL="971545" lvl="1" indent="-485773">
              <a:lnSpc>
                <a:spcPts val="6299"/>
              </a:lnSpc>
              <a:buFont typeface="Arial"/>
              <a:buChar char="•"/>
            </a:pPr>
            <a:r>
              <a:rPr lang="en-US" sz="4499" dirty="0">
                <a:solidFill>
                  <a:srgbClr val="000000"/>
                </a:solidFill>
                <a:latin typeface="KG Primary Penmanship"/>
              </a:rPr>
              <a:t>Certificates (every Friday) - Dojo winner, Always Award, Learner of the Week.</a:t>
            </a:r>
          </a:p>
          <a:p>
            <a:pPr marL="971545" lvl="1" indent="-485773">
              <a:lnSpc>
                <a:spcPts val="6299"/>
              </a:lnSpc>
              <a:buFont typeface="Arial"/>
              <a:buChar char="•"/>
            </a:pPr>
            <a:r>
              <a:rPr lang="en-US" sz="4499" dirty="0">
                <a:solidFill>
                  <a:srgbClr val="000000"/>
                </a:solidFill>
                <a:latin typeface="KG Primary Penmanship"/>
              </a:rPr>
              <a:t>Dojo points </a:t>
            </a:r>
          </a:p>
          <a:p>
            <a:pPr marL="971545" lvl="1" indent="-485773">
              <a:lnSpc>
                <a:spcPts val="6299"/>
              </a:lnSpc>
              <a:buFont typeface="Arial"/>
              <a:buChar char="•"/>
            </a:pPr>
            <a:r>
              <a:rPr lang="en-US" sz="4499" dirty="0">
                <a:solidFill>
                  <a:srgbClr val="000000"/>
                </a:solidFill>
                <a:latin typeface="KG Primary Penmanship"/>
              </a:rPr>
              <a:t>Stickers </a:t>
            </a:r>
          </a:p>
          <a:p>
            <a:pPr>
              <a:lnSpc>
                <a:spcPts val="6299"/>
              </a:lnSpc>
            </a:pPr>
            <a:endParaRPr lang="en-US" sz="4499" dirty="0">
              <a:solidFill>
                <a:srgbClr val="000000"/>
              </a:solidFill>
              <a:latin typeface="KG Primary Penmanship"/>
            </a:endParaRPr>
          </a:p>
          <a:p>
            <a:pPr algn="ctr">
              <a:lnSpc>
                <a:spcPts val="6299"/>
              </a:lnSpc>
            </a:pPr>
            <a:r>
              <a:rPr lang="en-US" sz="4499" dirty="0">
                <a:solidFill>
                  <a:srgbClr val="000000"/>
                </a:solidFill>
                <a:latin typeface="KG Primary Penmanship"/>
              </a:rPr>
              <a:t>Our certificate winners will be presented in Celebration Worship on Friday’s. </a:t>
            </a:r>
          </a:p>
          <a:p>
            <a:pPr algn="ctr">
              <a:lnSpc>
                <a:spcPts val="4900"/>
              </a:lnSpc>
            </a:pPr>
            <a:endParaRPr lang="en-US" sz="4499" dirty="0">
              <a:solidFill>
                <a:srgbClr val="000000"/>
              </a:solidFill>
              <a:latin typeface="KG Primary Penmanship"/>
            </a:endParaRPr>
          </a:p>
        </p:txBody>
      </p:sp>
      <p:sp>
        <p:nvSpPr>
          <p:cNvPr id="3" name="TextBox 3"/>
          <p:cNvSpPr txBox="1"/>
          <p:nvPr/>
        </p:nvSpPr>
        <p:spPr>
          <a:xfrm>
            <a:off x="212652" y="438983"/>
            <a:ext cx="17862695" cy="836295"/>
          </a:xfrm>
          <a:prstGeom prst="rect">
            <a:avLst/>
          </a:prstGeom>
        </p:spPr>
        <p:txBody>
          <a:bodyPr lIns="0" tIns="0" rIns="0" bIns="0" rtlCol="0" anchor="t">
            <a:spAutoFit/>
          </a:bodyPr>
          <a:lstStyle/>
          <a:p>
            <a:pPr algn="ctr">
              <a:lnSpc>
                <a:spcPts val="5940"/>
              </a:lnSpc>
            </a:pPr>
            <a:r>
              <a:rPr lang="en-US" sz="6000">
                <a:solidFill>
                  <a:srgbClr val="000000"/>
                </a:solidFill>
                <a:latin typeface="Manjari Bold"/>
              </a:rPr>
              <a:t>REWARDS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DDEF"/>
        </a:solidFill>
        <a:effectLst/>
      </p:bgPr>
    </p:bg>
    <p:spTree>
      <p:nvGrpSpPr>
        <p:cNvPr id="1" name=""/>
        <p:cNvGrpSpPr/>
        <p:nvPr/>
      </p:nvGrpSpPr>
      <p:grpSpPr>
        <a:xfrm>
          <a:off x="0" y="0"/>
          <a:ext cx="0" cy="0"/>
          <a:chOff x="0" y="0"/>
          <a:chExt cx="0" cy="0"/>
        </a:xfrm>
      </p:grpSpPr>
      <p:sp>
        <p:nvSpPr>
          <p:cNvPr id="2" name="TextBox 2"/>
          <p:cNvSpPr txBox="1"/>
          <p:nvPr/>
        </p:nvSpPr>
        <p:spPr>
          <a:xfrm>
            <a:off x="3979562" y="2423185"/>
            <a:ext cx="14308438" cy="6146800"/>
          </a:xfrm>
          <a:prstGeom prst="rect">
            <a:avLst/>
          </a:prstGeom>
        </p:spPr>
        <p:txBody>
          <a:bodyPr lIns="0" tIns="0" rIns="0" bIns="0" rtlCol="0" anchor="t">
            <a:spAutoFit/>
          </a:bodyPr>
          <a:lstStyle/>
          <a:p>
            <a:pPr algn="ctr">
              <a:lnSpc>
                <a:spcPts val="6299"/>
              </a:lnSpc>
            </a:pPr>
            <a:r>
              <a:rPr lang="en-US" sz="4499">
                <a:solidFill>
                  <a:srgbClr val="000000"/>
                </a:solidFill>
                <a:latin typeface="KG Primary Penmanship"/>
              </a:rPr>
              <a:t>Thank you for attending our Meet the Teacher evening! </a:t>
            </a:r>
          </a:p>
          <a:p>
            <a:pPr algn="ctr">
              <a:lnSpc>
                <a:spcPts val="6299"/>
              </a:lnSpc>
            </a:pPr>
            <a:r>
              <a:rPr lang="en-US" sz="4499">
                <a:solidFill>
                  <a:srgbClr val="000000"/>
                </a:solidFill>
                <a:latin typeface="KG Primary Penmanship"/>
              </a:rPr>
              <a:t>We are really looking forward to the year ahead in Nursery! </a:t>
            </a:r>
          </a:p>
          <a:p>
            <a:pPr algn="ctr">
              <a:lnSpc>
                <a:spcPts val="6299"/>
              </a:lnSpc>
            </a:pPr>
            <a:endParaRPr lang="en-US" sz="4499">
              <a:solidFill>
                <a:srgbClr val="000000"/>
              </a:solidFill>
              <a:latin typeface="KG Primary Penmanship"/>
            </a:endParaRPr>
          </a:p>
          <a:p>
            <a:pPr algn="ctr">
              <a:lnSpc>
                <a:spcPts val="6299"/>
              </a:lnSpc>
            </a:pPr>
            <a:r>
              <a:rPr lang="en-US" sz="4499">
                <a:solidFill>
                  <a:srgbClr val="000000"/>
                </a:solidFill>
                <a:latin typeface="KG Primary Penmanship"/>
              </a:rPr>
              <a:t>If you have any questions, please feel free to speak with me now, send a message on Class Dojo or catch me on the door. </a:t>
            </a:r>
          </a:p>
          <a:p>
            <a:pPr algn="ctr">
              <a:lnSpc>
                <a:spcPts val="6299"/>
              </a:lnSpc>
            </a:pPr>
            <a:r>
              <a:rPr lang="en-US" sz="4499">
                <a:solidFill>
                  <a:srgbClr val="000000"/>
                </a:solidFill>
                <a:latin typeface="KG Primary Penmanship"/>
              </a:rPr>
              <a:t>Our Nursery door is always open! </a:t>
            </a:r>
          </a:p>
          <a:p>
            <a:pPr algn="ctr">
              <a:lnSpc>
                <a:spcPts val="6299"/>
              </a:lnSpc>
            </a:pPr>
            <a:endParaRPr lang="en-US" sz="4499">
              <a:solidFill>
                <a:srgbClr val="000000"/>
              </a:solidFill>
              <a:latin typeface="KG Primary Penmanship"/>
            </a:endParaRPr>
          </a:p>
          <a:p>
            <a:pPr algn="ctr">
              <a:lnSpc>
                <a:spcPts val="4900"/>
              </a:lnSpc>
            </a:pPr>
            <a:endParaRPr lang="en-US" sz="4499">
              <a:solidFill>
                <a:srgbClr val="000000"/>
              </a:solidFill>
              <a:latin typeface="KG Primary Penmanship"/>
            </a:endParaRPr>
          </a:p>
        </p:txBody>
      </p:sp>
      <p:sp>
        <p:nvSpPr>
          <p:cNvPr id="3" name="TextBox 3"/>
          <p:cNvSpPr txBox="1"/>
          <p:nvPr/>
        </p:nvSpPr>
        <p:spPr>
          <a:xfrm>
            <a:off x="2217960" y="1133475"/>
            <a:ext cx="17862695" cy="836295"/>
          </a:xfrm>
          <a:prstGeom prst="rect">
            <a:avLst/>
          </a:prstGeom>
        </p:spPr>
        <p:txBody>
          <a:bodyPr lIns="0" tIns="0" rIns="0" bIns="0" rtlCol="0" anchor="t">
            <a:spAutoFit/>
          </a:bodyPr>
          <a:lstStyle/>
          <a:p>
            <a:pPr algn="ctr">
              <a:lnSpc>
                <a:spcPts val="5940"/>
              </a:lnSpc>
            </a:pPr>
            <a:r>
              <a:rPr lang="en-US" sz="6000">
                <a:solidFill>
                  <a:srgbClr val="000000"/>
                </a:solidFill>
                <a:latin typeface="Manjari Bold"/>
              </a:rPr>
              <a:t>THANK YOU</a:t>
            </a:r>
          </a:p>
        </p:txBody>
      </p:sp>
      <p:sp>
        <p:nvSpPr>
          <p:cNvPr id="4" name="Freeform 4"/>
          <p:cNvSpPr/>
          <p:nvPr/>
        </p:nvSpPr>
        <p:spPr>
          <a:xfrm flipH="1">
            <a:off x="-49163" y="3245961"/>
            <a:ext cx="11198471" cy="7041039"/>
          </a:xfrm>
          <a:custGeom>
            <a:avLst/>
            <a:gdLst/>
            <a:ahLst/>
            <a:cxnLst/>
            <a:rect l="l" t="t" r="r" b="b"/>
            <a:pathLst>
              <a:path w="11198471" h="7041039">
                <a:moveTo>
                  <a:pt x="11198471" y="0"/>
                </a:moveTo>
                <a:lnTo>
                  <a:pt x="0" y="0"/>
                </a:lnTo>
                <a:lnTo>
                  <a:pt x="0" y="7041039"/>
                </a:lnTo>
                <a:lnTo>
                  <a:pt x="11198471" y="7041039"/>
                </a:lnTo>
                <a:lnTo>
                  <a:pt x="11198471" y="0"/>
                </a:lnTo>
                <a:close/>
              </a:path>
            </a:pathLst>
          </a:custGeom>
          <a:blipFill>
            <a:blip r:embed="rId2"/>
            <a:stretch>
              <a:fillRect/>
            </a:stretch>
          </a:blipFill>
        </p:spPr>
        <p:txBody>
          <a:bodyPr/>
          <a:lstStyle/>
          <a:p>
            <a:endParaRPr lang="en-GB"/>
          </a:p>
        </p:txBody>
      </p:sp>
      <p:sp>
        <p:nvSpPr>
          <p:cNvPr id="5" name="Freeform 5"/>
          <p:cNvSpPr/>
          <p:nvPr/>
        </p:nvSpPr>
        <p:spPr>
          <a:xfrm>
            <a:off x="601538" y="379614"/>
            <a:ext cx="3232845" cy="3180311"/>
          </a:xfrm>
          <a:custGeom>
            <a:avLst/>
            <a:gdLst/>
            <a:ahLst/>
            <a:cxnLst/>
            <a:rect l="l" t="t" r="r" b="b"/>
            <a:pathLst>
              <a:path w="3232845" h="3180311">
                <a:moveTo>
                  <a:pt x="0" y="0"/>
                </a:moveTo>
                <a:lnTo>
                  <a:pt x="3232844" y="0"/>
                </a:lnTo>
                <a:lnTo>
                  <a:pt x="3232844" y="3180312"/>
                </a:lnTo>
                <a:lnTo>
                  <a:pt x="0" y="3180312"/>
                </a:lnTo>
                <a:lnTo>
                  <a:pt x="0" y="0"/>
                </a:lnTo>
                <a:close/>
              </a:path>
            </a:pathLst>
          </a:custGeom>
          <a:blipFill>
            <a:blip r:embed="rId3"/>
            <a:stretch>
              <a:fillRect/>
            </a:stretch>
          </a:blipFill>
        </p:spPr>
        <p:txBody>
          <a:bodyPr/>
          <a:lstStyle/>
          <a:p>
            <a:endParaRPr lang="en-GB"/>
          </a:p>
        </p:txBody>
      </p:sp>
      <p:sp>
        <p:nvSpPr>
          <p:cNvPr id="6" name="Freeform 6"/>
          <p:cNvSpPr/>
          <p:nvPr/>
        </p:nvSpPr>
        <p:spPr>
          <a:xfrm>
            <a:off x="1139750" y="1059268"/>
            <a:ext cx="2156420" cy="2075806"/>
          </a:xfrm>
          <a:custGeom>
            <a:avLst/>
            <a:gdLst/>
            <a:ahLst/>
            <a:cxnLst/>
            <a:rect l="l" t="t" r="r" b="b"/>
            <a:pathLst>
              <a:path w="2156420" h="2075806">
                <a:moveTo>
                  <a:pt x="0" y="0"/>
                </a:moveTo>
                <a:lnTo>
                  <a:pt x="2156420" y="0"/>
                </a:lnTo>
                <a:lnTo>
                  <a:pt x="2156420" y="2075806"/>
                </a:lnTo>
                <a:lnTo>
                  <a:pt x="0" y="2075806"/>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DDEF"/>
        </a:solidFill>
        <a:effectLst/>
      </p:bgPr>
    </p:bg>
    <p:spTree>
      <p:nvGrpSpPr>
        <p:cNvPr id="1" name=""/>
        <p:cNvGrpSpPr/>
        <p:nvPr/>
      </p:nvGrpSpPr>
      <p:grpSpPr>
        <a:xfrm>
          <a:off x="0" y="0"/>
          <a:ext cx="0" cy="0"/>
          <a:chOff x="0" y="0"/>
          <a:chExt cx="0" cy="0"/>
        </a:xfrm>
      </p:grpSpPr>
      <p:grpSp>
        <p:nvGrpSpPr>
          <p:cNvPr id="2" name="Group 2"/>
          <p:cNvGrpSpPr/>
          <p:nvPr/>
        </p:nvGrpSpPr>
        <p:grpSpPr>
          <a:xfrm>
            <a:off x="521912" y="562516"/>
            <a:ext cx="17287283" cy="9224125"/>
            <a:chOff x="0" y="0"/>
            <a:chExt cx="4553029" cy="2429399"/>
          </a:xfrm>
        </p:grpSpPr>
        <p:sp>
          <p:nvSpPr>
            <p:cNvPr id="3" name="Freeform 3"/>
            <p:cNvSpPr/>
            <p:nvPr/>
          </p:nvSpPr>
          <p:spPr>
            <a:xfrm>
              <a:off x="0" y="0"/>
              <a:ext cx="4553029" cy="2429399"/>
            </a:xfrm>
            <a:custGeom>
              <a:avLst/>
              <a:gdLst/>
              <a:ahLst/>
              <a:cxnLst/>
              <a:rect l="l" t="t" r="r" b="b"/>
              <a:pathLst>
                <a:path w="4553029" h="2429399">
                  <a:moveTo>
                    <a:pt x="22840" y="0"/>
                  </a:moveTo>
                  <a:lnTo>
                    <a:pt x="4530190" y="0"/>
                  </a:lnTo>
                  <a:cubicBezTo>
                    <a:pt x="4536247" y="0"/>
                    <a:pt x="4542056" y="2406"/>
                    <a:pt x="4546340" y="6690"/>
                  </a:cubicBezTo>
                  <a:cubicBezTo>
                    <a:pt x="4550623" y="10973"/>
                    <a:pt x="4553029" y="16782"/>
                    <a:pt x="4553029" y="22840"/>
                  </a:cubicBezTo>
                  <a:lnTo>
                    <a:pt x="4553029" y="2406560"/>
                  </a:lnTo>
                  <a:cubicBezTo>
                    <a:pt x="4553029" y="2412617"/>
                    <a:pt x="4550623" y="2418426"/>
                    <a:pt x="4546340" y="2422710"/>
                  </a:cubicBezTo>
                  <a:cubicBezTo>
                    <a:pt x="4542056" y="2426993"/>
                    <a:pt x="4536247" y="2429399"/>
                    <a:pt x="4530190" y="2429399"/>
                  </a:cubicBezTo>
                  <a:lnTo>
                    <a:pt x="22840" y="2429399"/>
                  </a:lnTo>
                  <a:cubicBezTo>
                    <a:pt x="16782" y="2429399"/>
                    <a:pt x="10973" y="2426993"/>
                    <a:pt x="6690" y="2422710"/>
                  </a:cubicBezTo>
                  <a:cubicBezTo>
                    <a:pt x="2406" y="2418426"/>
                    <a:pt x="0" y="2412617"/>
                    <a:pt x="0" y="2406560"/>
                  </a:cubicBezTo>
                  <a:lnTo>
                    <a:pt x="0" y="22840"/>
                  </a:lnTo>
                  <a:cubicBezTo>
                    <a:pt x="0" y="16782"/>
                    <a:pt x="2406" y="10973"/>
                    <a:pt x="6690" y="6690"/>
                  </a:cubicBezTo>
                  <a:cubicBezTo>
                    <a:pt x="10973" y="2406"/>
                    <a:pt x="16782" y="0"/>
                    <a:pt x="22840" y="0"/>
                  </a:cubicBezTo>
                  <a:close/>
                </a:path>
              </a:pathLst>
            </a:custGeom>
            <a:solidFill>
              <a:srgbClr val="FFFFFF">
                <a:alpha val="49804"/>
              </a:srgbClr>
            </a:solidFill>
            <a:ln w="114300">
              <a:solidFill>
                <a:srgbClr val="734E3A">
                  <a:alpha val="49804"/>
                </a:srgbClr>
              </a:solidFill>
            </a:ln>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7751462" y="2843871"/>
            <a:ext cx="2828181" cy="3403323"/>
          </a:xfrm>
          <a:custGeom>
            <a:avLst/>
            <a:gdLst/>
            <a:ahLst/>
            <a:cxnLst/>
            <a:rect l="l" t="t" r="r" b="b"/>
            <a:pathLst>
              <a:path w="2828181" h="3403323">
                <a:moveTo>
                  <a:pt x="0" y="0"/>
                </a:moveTo>
                <a:lnTo>
                  <a:pt x="2828181" y="0"/>
                </a:lnTo>
                <a:lnTo>
                  <a:pt x="2828181" y="3403323"/>
                </a:lnTo>
                <a:lnTo>
                  <a:pt x="0" y="3403323"/>
                </a:lnTo>
                <a:lnTo>
                  <a:pt x="0" y="0"/>
                </a:lnTo>
                <a:close/>
              </a:path>
            </a:pathLst>
          </a:custGeom>
          <a:blipFill>
            <a:blip r:embed="rId2"/>
            <a:stretch>
              <a:fillRect l="-42708" t="-8932" r="-53817"/>
            </a:stretch>
          </a:blipFill>
        </p:spPr>
        <p:txBody>
          <a:bodyPr/>
          <a:lstStyle/>
          <a:p>
            <a:endParaRPr lang="en-GB"/>
          </a:p>
        </p:txBody>
      </p:sp>
      <p:sp>
        <p:nvSpPr>
          <p:cNvPr id="9" name="TextBox 9"/>
          <p:cNvSpPr txBox="1"/>
          <p:nvPr/>
        </p:nvSpPr>
        <p:spPr>
          <a:xfrm>
            <a:off x="3673052" y="1397268"/>
            <a:ext cx="10941897" cy="836295"/>
          </a:xfrm>
          <a:prstGeom prst="rect">
            <a:avLst/>
          </a:prstGeom>
        </p:spPr>
        <p:txBody>
          <a:bodyPr lIns="0" tIns="0" rIns="0" bIns="0" rtlCol="0" anchor="t">
            <a:spAutoFit/>
          </a:bodyPr>
          <a:lstStyle/>
          <a:p>
            <a:pPr algn="ctr">
              <a:lnSpc>
                <a:spcPts val="5940"/>
              </a:lnSpc>
            </a:pPr>
            <a:r>
              <a:rPr lang="en-US" sz="6000">
                <a:solidFill>
                  <a:srgbClr val="000000"/>
                </a:solidFill>
                <a:latin typeface="Manjari Bold"/>
              </a:rPr>
              <a:t>MEET THE TEAM</a:t>
            </a:r>
          </a:p>
        </p:txBody>
      </p:sp>
      <p:sp>
        <p:nvSpPr>
          <p:cNvPr id="10" name="TextBox 10"/>
          <p:cNvSpPr txBox="1"/>
          <p:nvPr/>
        </p:nvSpPr>
        <p:spPr>
          <a:xfrm>
            <a:off x="2667000" y="6247194"/>
            <a:ext cx="3124795" cy="1795780"/>
          </a:xfrm>
          <a:prstGeom prst="rect">
            <a:avLst/>
          </a:prstGeom>
        </p:spPr>
        <p:txBody>
          <a:bodyPr lIns="0" tIns="0" rIns="0" bIns="0" rtlCol="0" anchor="t">
            <a:spAutoFit/>
          </a:bodyPr>
          <a:lstStyle/>
          <a:p>
            <a:pPr algn="ctr">
              <a:lnSpc>
                <a:spcPts val="8119"/>
              </a:lnSpc>
            </a:pPr>
            <a:r>
              <a:rPr lang="en-US" sz="5799" dirty="0">
                <a:solidFill>
                  <a:srgbClr val="000000"/>
                </a:solidFill>
                <a:latin typeface="KG Primary Penmanship"/>
              </a:rPr>
              <a:t>Miss Lea</a:t>
            </a:r>
          </a:p>
          <a:p>
            <a:pPr algn="ctr">
              <a:lnSpc>
                <a:spcPts val="6020"/>
              </a:lnSpc>
            </a:pPr>
            <a:r>
              <a:rPr lang="en-US" sz="4300" dirty="0">
                <a:solidFill>
                  <a:srgbClr val="000000"/>
                </a:solidFill>
                <a:latin typeface="KG Primary Penmanship"/>
              </a:rPr>
              <a:t>Class Teacher</a:t>
            </a:r>
          </a:p>
        </p:txBody>
      </p:sp>
      <p:sp>
        <p:nvSpPr>
          <p:cNvPr id="11" name="TextBox 11"/>
          <p:cNvSpPr txBox="1"/>
          <p:nvPr/>
        </p:nvSpPr>
        <p:spPr>
          <a:xfrm>
            <a:off x="7430317" y="6247194"/>
            <a:ext cx="3427363" cy="1781257"/>
          </a:xfrm>
          <a:prstGeom prst="rect">
            <a:avLst/>
          </a:prstGeom>
        </p:spPr>
        <p:txBody>
          <a:bodyPr lIns="0" tIns="0" rIns="0" bIns="0" rtlCol="0" anchor="t">
            <a:spAutoFit/>
          </a:bodyPr>
          <a:lstStyle/>
          <a:p>
            <a:pPr algn="ctr">
              <a:lnSpc>
                <a:spcPts val="8119"/>
              </a:lnSpc>
            </a:pPr>
            <a:r>
              <a:rPr lang="en-US" sz="5799" dirty="0" err="1">
                <a:solidFill>
                  <a:srgbClr val="000000"/>
                </a:solidFill>
                <a:latin typeface="KG Primary Penmanship"/>
              </a:rPr>
              <a:t>Mrs</a:t>
            </a:r>
            <a:r>
              <a:rPr lang="en-US" sz="5799" dirty="0">
                <a:solidFill>
                  <a:srgbClr val="000000"/>
                </a:solidFill>
                <a:latin typeface="KG Primary Penmanship"/>
              </a:rPr>
              <a:t> Bates</a:t>
            </a:r>
          </a:p>
          <a:p>
            <a:pPr algn="ctr">
              <a:lnSpc>
                <a:spcPts val="6020"/>
              </a:lnSpc>
            </a:pPr>
            <a:r>
              <a:rPr lang="en-US" sz="4300" dirty="0">
                <a:solidFill>
                  <a:srgbClr val="000000"/>
                </a:solidFill>
                <a:latin typeface="KG Primary Penmanship"/>
              </a:rPr>
              <a:t>Teaching Assistant</a:t>
            </a:r>
          </a:p>
        </p:txBody>
      </p:sp>
      <p:sp>
        <p:nvSpPr>
          <p:cNvPr id="12" name="TextBox 12"/>
          <p:cNvSpPr txBox="1"/>
          <p:nvPr/>
        </p:nvSpPr>
        <p:spPr>
          <a:xfrm>
            <a:off x="11883640" y="6247194"/>
            <a:ext cx="3889760" cy="2400657"/>
          </a:xfrm>
          <a:prstGeom prst="rect">
            <a:avLst/>
          </a:prstGeom>
        </p:spPr>
        <p:txBody>
          <a:bodyPr wrap="square" lIns="0" tIns="0" rIns="0" bIns="0" rtlCol="0" anchor="t">
            <a:spAutoFit/>
          </a:bodyPr>
          <a:lstStyle/>
          <a:p>
            <a:pPr algn="ctr">
              <a:lnSpc>
                <a:spcPts val="8119"/>
              </a:lnSpc>
            </a:pPr>
            <a:r>
              <a:rPr lang="en-US" sz="5799" dirty="0" err="1">
                <a:solidFill>
                  <a:srgbClr val="000000"/>
                </a:solidFill>
                <a:latin typeface="KG Primary Penmanship"/>
              </a:rPr>
              <a:t>Mrs</a:t>
            </a:r>
            <a:r>
              <a:rPr lang="en-US" sz="5799" dirty="0">
                <a:solidFill>
                  <a:srgbClr val="000000"/>
                </a:solidFill>
                <a:latin typeface="KG Primary Penmanship"/>
              </a:rPr>
              <a:t> </a:t>
            </a:r>
            <a:r>
              <a:rPr lang="en-US" sz="5799" dirty="0" err="1">
                <a:solidFill>
                  <a:srgbClr val="000000"/>
                </a:solidFill>
                <a:latin typeface="KG Primary Penmanship"/>
              </a:rPr>
              <a:t>Jevans</a:t>
            </a:r>
            <a:endParaRPr lang="en-US" sz="5799" dirty="0">
              <a:solidFill>
                <a:srgbClr val="000000"/>
              </a:solidFill>
              <a:latin typeface="KG Primary Penmanship"/>
            </a:endParaRPr>
          </a:p>
          <a:p>
            <a:pPr algn="ctr">
              <a:lnSpc>
                <a:spcPts val="6020"/>
              </a:lnSpc>
            </a:pPr>
            <a:r>
              <a:rPr lang="en-US" sz="4300" dirty="0">
                <a:solidFill>
                  <a:srgbClr val="000000"/>
                </a:solidFill>
                <a:latin typeface="KG Primary Penmanship"/>
              </a:rPr>
              <a:t>Teaching Assistant</a:t>
            </a:r>
          </a:p>
          <a:p>
            <a:pPr algn="ctr">
              <a:lnSpc>
                <a:spcPts val="4760"/>
              </a:lnSpc>
            </a:pPr>
            <a:r>
              <a:rPr lang="en-US" sz="3400" dirty="0">
                <a:solidFill>
                  <a:srgbClr val="000000"/>
                </a:solidFill>
                <a:latin typeface="KG Primary Penmanship"/>
              </a:rPr>
              <a:t>Wed pm</a:t>
            </a:r>
          </a:p>
        </p:txBody>
      </p:sp>
      <p:pic>
        <p:nvPicPr>
          <p:cNvPr id="6" name="Picture 5" descr="A person wearing glasses and a scarf&#10;&#10;AI-generated content may be incorrect.">
            <a:extLst>
              <a:ext uri="{FF2B5EF4-FFF2-40B4-BE49-F238E27FC236}">
                <a16:creationId xmlns:a16="http://schemas.microsoft.com/office/drawing/2014/main" id="{47F5A64B-166B-D5AC-50B3-426EAB39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647" y="3044070"/>
            <a:ext cx="2800000" cy="2800000"/>
          </a:xfrm>
          <a:prstGeom prst="rect">
            <a:avLst/>
          </a:prstGeom>
        </p:spPr>
      </p:pic>
      <p:pic>
        <p:nvPicPr>
          <p:cNvPr id="13" name="Picture 12" descr="A person wearing a fur scarf&#10;&#10;AI-generated content may be incorrect.">
            <a:extLst>
              <a:ext uri="{FF2B5EF4-FFF2-40B4-BE49-F238E27FC236}">
                <a16:creationId xmlns:a16="http://schemas.microsoft.com/office/drawing/2014/main" id="{5C0D4020-1449-1815-C5FE-56463C508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5676" y="3131399"/>
            <a:ext cx="2845687" cy="28282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DDEF"/>
        </a:solidFill>
        <a:effectLst/>
      </p:bgPr>
    </p:bg>
    <p:spTree>
      <p:nvGrpSpPr>
        <p:cNvPr id="1" name=""/>
        <p:cNvGrpSpPr/>
        <p:nvPr/>
      </p:nvGrpSpPr>
      <p:grpSpPr>
        <a:xfrm>
          <a:off x="0" y="0"/>
          <a:ext cx="0" cy="0"/>
          <a:chOff x="0" y="0"/>
          <a:chExt cx="0" cy="0"/>
        </a:xfrm>
      </p:grpSpPr>
      <p:sp>
        <p:nvSpPr>
          <p:cNvPr id="2" name="TextBox 2"/>
          <p:cNvSpPr txBox="1"/>
          <p:nvPr/>
        </p:nvSpPr>
        <p:spPr>
          <a:xfrm>
            <a:off x="304156" y="1638547"/>
            <a:ext cx="14478644" cy="8057975"/>
          </a:xfrm>
          <a:prstGeom prst="rect">
            <a:avLst/>
          </a:prstGeom>
        </p:spPr>
        <p:txBody>
          <a:bodyPr lIns="0" tIns="0" rIns="0" bIns="0" rtlCol="0" anchor="t">
            <a:spAutoFit/>
          </a:bodyPr>
          <a:lstStyle/>
          <a:p>
            <a:pPr algn="ctr">
              <a:lnSpc>
                <a:spcPts val="4479"/>
              </a:lnSpc>
            </a:pPr>
            <a:r>
              <a:rPr lang="en-US" sz="3199" dirty="0">
                <a:solidFill>
                  <a:srgbClr val="000000"/>
                </a:solidFill>
                <a:latin typeface="KG Primary Penmanship"/>
              </a:rPr>
              <a:t>Our home-school communication is very important to us. We use a range of tools to communicate with our parents:</a:t>
            </a:r>
          </a:p>
          <a:p>
            <a:pPr marL="690879" lvl="1" indent="-345439">
              <a:lnSpc>
                <a:spcPts val="4479"/>
              </a:lnSpc>
              <a:buFont typeface="Arial"/>
              <a:buChar char="•"/>
            </a:pPr>
            <a:r>
              <a:rPr lang="en-US" sz="3199" dirty="0">
                <a:solidFill>
                  <a:srgbClr val="000000"/>
                </a:solidFill>
                <a:latin typeface="KG Primary Penmanship"/>
              </a:rPr>
              <a:t>Class Dojo - I will post reminders, notices and regular updates of the children’s learning throughout the year. Please check this regularly. There is a message feature where you can send questions/ queries, I will get back to you as soon as possible (8am - 5pm). Your child will have an online Portfolio where observations of their learning will be uploaded by a member of staff. </a:t>
            </a:r>
          </a:p>
          <a:p>
            <a:pPr marL="690879" lvl="1" indent="-345439">
              <a:lnSpc>
                <a:spcPts val="4479"/>
              </a:lnSpc>
              <a:buFont typeface="Arial"/>
              <a:buChar char="•"/>
            </a:pPr>
            <a:r>
              <a:rPr lang="en-US" sz="3199" dirty="0">
                <a:solidFill>
                  <a:srgbClr val="000000"/>
                </a:solidFill>
                <a:latin typeface="KG Primary Penmanship"/>
              </a:rPr>
              <a:t>EYFS Facebook Page -  Regular updates of our class learning will be uploaded to our EYFS Facebook page. </a:t>
            </a:r>
          </a:p>
          <a:p>
            <a:pPr marL="690879" lvl="1" indent="-345439">
              <a:lnSpc>
                <a:spcPts val="4479"/>
              </a:lnSpc>
              <a:buFont typeface="Arial"/>
              <a:buChar char="•"/>
            </a:pPr>
            <a:r>
              <a:rPr lang="en-US" sz="3199" dirty="0">
                <a:solidFill>
                  <a:srgbClr val="000000"/>
                </a:solidFill>
                <a:latin typeface="KG Primary Penmanship"/>
              </a:rPr>
              <a:t>Text messages/ Emails - Messages will be sent from the school office with important dates and key notices. </a:t>
            </a:r>
          </a:p>
          <a:p>
            <a:pPr marL="690879" lvl="1" indent="-345439">
              <a:lnSpc>
                <a:spcPts val="4479"/>
              </a:lnSpc>
              <a:buFont typeface="Arial"/>
              <a:buChar char="•"/>
            </a:pPr>
            <a:r>
              <a:rPr lang="en-US" sz="3199" dirty="0">
                <a:solidFill>
                  <a:srgbClr val="000000"/>
                </a:solidFill>
                <a:latin typeface="KG Primary Penmanship"/>
              </a:rPr>
              <a:t>Stay and Play sessions - we will invite you into school to see your child’s learning and play alongside them in our classroom. I will be in touch with a date for our first stay and play session (Autumn Term).</a:t>
            </a:r>
          </a:p>
          <a:p>
            <a:pPr>
              <a:lnSpc>
                <a:spcPts val="4479"/>
              </a:lnSpc>
            </a:pPr>
            <a:r>
              <a:rPr lang="en-US" sz="3199" dirty="0">
                <a:solidFill>
                  <a:srgbClr val="000000"/>
                </a:solidFill>
                <a:latin typeface="KG Primary Penmanship"/>
              </a:rPr>
              <a:t>You are always welcome to come and speak to a member of the EYFS team with any questions/ queries. </a:t>
            </a:r>
          </a:p>
        </p:txBody>
      </p:sp>
      <p:sp>
        <p:nvSpPr>
          <p:cNvPr id="3" name="Freeform 3"/>
          <p:cNvSpPr/>
          <p:nvPr/>
        </p:nvSpPr>
        <p:spPr>
          <a:xfrm>
            <a:off x="14913749" y="2321954"/>
            <a:ext cx="2994505" cy="2355362"/>
          </a:xfrm>
          <a:custGeom>
            <a:avLst/>
            <a:gdLst/>
            <a:ahLst/>
            <a:cxnLst/>
            <a:rect l="l" t="t" r="r" b="b"/>
            <a:pathLst>
              <a:path w="2994505" h="2355362">
                <a:moveTo>
                  <a:pt x="0" y="0"/>
                </a:moveTo>
                <a:lnTo>
                  <a:pt x="2994505" y="0"/>
                </a:lnTo>
                <a:lnTo>
                  <a:pt x="2994505" y="2355362"/>
                </a:lnTo>
                <a:lnTo>
                  <a:pt x="0" y="2355362"/>
                </a:lnTo>
                <a:lnTo>
                  <a:pt x="0" y="0"/>
                </a:lnTo>
                <a:close/>
              </a:path>
            </a:pathLst>
          </a:custGeom>
          <a:blipFill>
            <a:blip r:embed="rId2"/>
            <a:stretch>
              <a:fillRect/>
            </a:stretch>
          </a:blipFill>
        </p:spPr>
        <p:txBody>
          <a:bodyPr/>
          <a:lstStyle/>
          <a:p>
            <a:endParaRPr lang="en-GB"/>
          </a:p>
        </p:txBody>
      </p:sp>
      <p:sp>
        <p:nvSpPr>
          <p:cNvPr id="5" name="TextBox 5"/>
          <p:cNvSpPr txBox="1"/>
          <p:nvPr/>
        </p:nvSpPr>
        <p:spPr>
          <a:xfrm>
            <a:off x="1808317" y="662940"/>
            <a:ext cx="10941897" cy="836295"/>
          </a:xfrm>
          <a:prstGeom prst="rect">
            <a:avLst/>
          </a:prstGeom>
        </p:spPr>
        <p:txBody>
          <a:bodyPr lIns="0" tIns="0" rIns="0" bIns="0" rtlCol="0" anchor="t">
            <a:spAutoFit/>
          </a:bodyPr>
          <a:lstStyle/>
          <a:p>
            <a:pPr algn="ctr">
              <a:lnSpc>
                <a:spcPts val="5940"/>
              </a:lnSpc>
            </a:pPr>
            <a:r>
              <a:rPr lang="en-US" sz="6000">
                <a:solidFill>
                  <a:srgbClr val="000000"/>
                </a:solidFill>
                <a:latin typeface="Manjari Bold"/>
              </a:rPr>
              <a:t>PARENTS AS PARTNERS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DDEF"/>
        </a:solidFill>
        <a:effectLst/>
      </p:bgPr>
    </p:bg>
    <p:spTree>
      <p:nvGrpSpPr>
        <p:cNvPr id="1" name=""/>
        <p:cNvGrpSpPr/>
        <p:nvPr/>
      </p:nvGrpSpPr>
      <p:grpSpPr>
        <a:xfrm>
          <a:off x="0" y="0"/>
          <a:ext cx="0" cy="0"/>
          <a:chOff x="0" y="0"/>
          <a:chExt cx="0" cy="0"/>
        </a:xfrm>
      </p:grpSpPr>
      <p:sp>
        <p:nvSpPr>
          <p:cNvPr id="2" name="TextBox 2"/>
          <p:cNvSpPr txBox="1"/>
          <p:nvPr/>
        </p:nvSpPr>
        <p:spPr>
          <a:xfrm>
            <a:off x="3673052" y="662940"/>
            <a:ext cx="10941897" cy="798295"/>
          </a:xfrm>
          <a:prstGeom prst="rect">
            <a:avLst/>
          </a:prstGeom>
        </p:spPr>
        <p:txBody>
          <a:bodyPr lIns="0" tIns="0" rIns="0" bIns="0" rtlCol="0" anchor="t">
            <a:spAutoFit/>
          </a:bodyPr>
          <a:lstStyle/>
          <a:p>
            <a:pPr algn="ctr">
              <a:lnSpc>
                <a:spcPts val="5940"/>
              </a:lnSpc>
            </a:pPr>
            <a:r>
              <a:rPr lang="en-US" sz="6000" dirty="0">
                <a:solidFill>
                  <a:srgbClr val="000000"/>
                </a:solidFill>
                <a:latin typeface="Manjari Bold"/>
              </a:rPr>
              <a:t>SEPTEMBER 2025</a:t>
            </a:r>
          </a:p>
        </p:txBody>
      </p:sp>
      <p:sp>
        <p:nvSpPr>
          <p:cNvPr id="3" name="TextBox 3"/>
          <p:cNvSpPr txBox="1"/>
          <p:nvPr/>
        </p:nvSpPr>
        <p:spPr>
          <a:xfrm>
            <a:off x="668197" y="1600447"/>
            <a:ext cx="16951607" cy="7991475"/>
          </a:xfrm>
          <a:prstGeom prst="rect">
            <a:avLst/>
          </a:prstGeom>
        </p:spPr>
        <p:txBody>
          <a:bodyPr lIns="0" tIns="0" rIns="0" bIns="0" rtlCol="0" anchor="t">
            <a:spAutoFit/>
          </a:bodyPr>
          <a:lstStyle/>
          <a:p>
            <a:pPr algn="ctr">
              <a:lnSpc>
                <a:spcPts val="6300"/>
              </a:lnSpc>
            </a:pPr>
            <a:r>
              <a:rPr lang="en-US" sz="4500">
                <a:solidFill>
                  <a:srgbClr val="000000"/>
                </a:solidFill>
                <a:latin typeface="KG Primary Penmanship"/>
              </a:rPr>
              <a:t>This will be a big transition for our new and current children and parents, we will support you to ensure the transition to Nursery is a smooth one. </a:t>
            </a:r>
          </a:p>
          <a:p>
            <a:pPr algn="ctr">
              <a:lnSpc>
                <a:spcPts val="6300"/>
              </a:lnSpc>
            </a:pPr>
            <a:endParaRPr lang="en-US" sz="4500">
              <a:solidFill>
                <a:srgbClr val="000000"/>
              </a:solidFill>
              <a:latin typeface="KG Primary Penmanship"/>
            </a:endParaRPr>
          </a:p>
          <a:p>
            <a:pPr algn="ctr">
              <a:lnSpc>
                <a:spcPts val="6300"/>
              </a:lnSpc>
            </a:pPr>
            <a:r>
              <a:rPr lang="en-US" sz="4500">
                <a:solidFill>
                  <a:srgbClr val="000000"/>
                </a:solidFill>
                <a:latin typeface="KG Primary Penmanship"/>
              </a:rPr>
              <a:t>During the first few weeks of Nursery, the Nursery team will spend time in provision with your children building relationships and showing the children our new classroom. We will begin to develop the rules and routines within our classroom so the children can become confident and independent learners. </a:t>
            </a:r>
          </a:p>
          <a:p>
            <a:pPr algn="ctr">
              <a:lnSpc>
                <a:spcPts val="6300"/>
              </a:lnSpc>
            </a:pPr>
            <a:endParaRPr lang="en-US" sz="4500">
              <a:solidFill>
                <a:srgbClr val="000000"/>
              </a:solidFill>
              <a:latin typeface="KG Primary Penmanship"/>
            </a:endParaRPr>
          </a:p>
          <a:p>
            <a:pPr algn="ctr">
              <a:lnSpc>
                <a:spcPts val="6300"/>
              </a:lnSpc>
            </a:pPr>
            <a:r>
              <a:rPr lang="en-US" sz="4500">
                <a:solidFill>
                  <a:srgbClr val="000000"/>
                </a:solidFill>
                <a:latin typeface="KG Primary Penmanship"/>
              </a:rPr>
              <a:t>We will complete baseline assessments during the first few weeks in Nursery. This will help us to plan and tailor our learning to suit the needs and interests of our children.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DDEF"/>
        </a:solidFill>
        <a:effectLst/>
      </p:bgPr>
    </p:bg>
    <p:spTree>
      <p:nvGrpSpPr>
        <p:cNvPr id="1" name=""/>
        <p:cNvGrpSpPr/>
        <p:nvPr/>
      </p:nvGrpSpPr>
      <p:grpSpPr>
        <a:xfrm>
          <a:off x="0" y="0"/>
          <a:ext cx="0" cy="0"/>
          <a:chOff x="0" y="0"/>
          <a:chExt cx="0" cy="0"/>
        </a:xfrm>
      </p:grpSpPr>
      <p:sp>
        <p:nvSpPr>
          <p:cNvPr id="2" name="TextBox 2"/>
          <p:cNvSpPr txBox="1"/>
          <p:nvPr/>
        </p:nvSpPr>
        <p:spPr>
          <a:xfrm>
            <a:off x="3673052" y="662940"/>
            <a:ext cx="10941897" cy="798295"/>
          </a:xfrm>
          <a:prstGeom prst="rect">
            <a:avLst/>
          </a:prstGeom>
        </p:spPr>
        <p:txBody>
          <a:bodyPr lIns="0" tIns="0" rIns="0" bIns="0" rtlCol="0" anchor="t">
            <a:spAutoFit/>
          </a:bodyPr>
          <a:lstStyle/>
          <a:p>
            <a:pPr algn="ctr">
              <a:lnSpc>
                <a:spcPts val="5940"/>
              </a:lnSpc>
            </a:pPr>
            <a:r>
              <a:rPr lang="en-US" sz="6000" dirty="0">
                <a:solidFill>
                  <a:srgbClr val="000000"/>
                </a:solidFill>
                <a:latin typeface="Manjari Bold"/>
              </a:rPr>
              <a:t>Routines</a:t>
            </a:r>
          </a:p>
        </p:txBody>
      </p:sp>
      <p:sp>
        <p:nvSpPr>
          <p:cNvPr id="3" name="TextBox 3"/>
          <p:cNvSpPr txBox="1"/>
          <p:nvPr/>
        </p:nvSpPr>
        <p:spPr>
          <a:xfrm>
            <a:off x="668197" y="1600447"/>
            <a:ext cx="16951607" cy="5626540"/>
          </a:xfrm>
          <a:prstGeom prst="rect">
            <a:avLst/>
          </a:prstGeom>
        </p:spPr>
        <p:txBody>
          <a:bodyPr lIns="0" tIns="0" rIns="0" bIns="0" rtlCol="0" anchor="t">
            <a:spAutoFit/>
          </a:bodyPr>
          <a:lstStyle/>
          <a:p>
            <a:pPr marL="685800" indent="-685800">
              <a:lnSpc>
                <a:spcPts val="6300"/>
              </a:lnSpc>
              <a:buFont typeface="Arial" panose="020B0604020202020204" pitchFamily="34" charset="0"/>
              <a:buChar char="•"/>
            </a:pPr>
            <a:r>
              <a:rPr lang="en-US" sz="4500" dirty="0">
                <a:solidFill>
                  <a:srgbClr val="000000"/>
                </a:solidFill>
                <a:latin typeface="KG Primary Penmanship"/>
              </a:rPr>
              <a:t>Doors open at 8:45am. 15 hours children are to be picked up from the school office at 11:45am. 30 hours children are to be picked up from our classroom door at 3:20pm.</a:t>
            </a:r>
          </a:p>
          <a:p>
            <a:pPr marL="685800" indent="-685800">
              <a:lnSpc>
                <a:spcPts val="6300"/>
              </a:lnSpc>
              <a:buFont typeface="Arial" panose="020B0604020202020204" pitchFamily="34" charset="0"/>
              <a:buChar char="•"/>
            </a:pPr>
            <a:r>
              <a:rPr lang="en-US" sz="4500" dirty="0">
                <a:solidFill>
                  <a:srgbClr val="000000"/>
                </a:solidFill>
                <a:latin typeface="KG Primary Penmanship"/>
              </a:rPr>
              <a:t>Lunch time is 11:45am – 1pm. </a:t>
            </a:r>
          </a:p>
          <a:p>
            <a:pPr marL="685800" indent="-685800">
              <a:lnSpc>
                <a:spcPts val="6300"/>
              </a:lnSpc>
              <a:buFont typeface="Arial" panose="020B0604020202020204" pitchFamily="34" charset="0"/>
              <a:buChar char="•"/>
            </a:pPr>
            <a:r>
              <a:rPr lang="en-US" sz="4500" dirty="0">
                <a:solidFill>
                  <a:srgbClr val="000000"/>
                </a:solidFill>
                <a:latin typeface="KG Primary Penmanship"/>
              </a:rPr>
              <a:t>Please inform a member of staff if your child is being collected by someone else. Please also ensure they have the password you have set. We are unable to release your child without the password for safeguarding reasons. </a:t>
            </a:r>
          </a:p>
          <a:p>
            <a:pPr marL="685800" indent="-685800">
              <a:lnSpc>
                <a:spcPts val="6300"/>
              </a:lnSpc>
              <a:buFont typeface="Arial" panose="020B0604020202020204" pitchFamily="34" charset="0"/>
              <a:buChar char="•"/>
            </a:pPr>
            <a:r>
              <a:rPr lang="en-US" sz="4500" dirty="0">
                <a:solidFill>
                  <a:srgbClr val="000000"/>
                </a:solidFill>
                <a:latin typeface="KG Primary Penmanship"/>
              </a:rPr>
              <a:t>Prescribed medication must be taken to the school office and a form filled out. </a:t>
            </a:r>
          </a:p>
        </p:txBody>
      </p:sp>
    </p:spTree>
    <p:extLst>
      <p:ext uri="{BB962C8B-B14F-4D97-AF65-F5344CB8AC3E}">
        <p14:creationId xmlns:p14="http://schemas.microsoft.com/office/powerpoint/2010/main" val="238715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DDEF"/>
        </a:solidFill>
        <a:effectLst/>
      </p:bgPr>
    </p:bg>
    <p:spTree>
      <p:nvGrpSpPr>
        <p:cNvPr id="1" name=""/>
        <p:cNvGrpSpPr/>
        <p:nvPr/>
      </p:nvGrpSpPr>
      <p:grpSpPr>
        <a:xfrm>
          <a:off x="0" y="0"/>
          <a:ext cx="0" cy="0"/>
          <a:chOff x="0" y="0"/>
          <a:chExt cx="0" cy="0"/>
        </a:xfrm>
      </p:grpSpPr>
      <p:sp>
        <p:nvSpPr>
          <p:cNvPr id="2" name="TextBox 2"/>
          <p:cNvSpPr txBox="1"/>
          <p:nvPr/>
        </p:nvSpPr>
        <p:spPr>
          <a:xfrm>
            <a:off x="212652" y="554355"/>
            <a:ext cx="17862695" cy="1617345"/>
          </a:xfrm>
          <a:prstGeom prst="rect">
            <a:avLst/>
          </a:prstGeom>
        </p:spPr>
        <p:txBody>
          <a:bodyPr lIns="0" tIns="0" rIns="0" bIns="0" rtlCol="0" anchor="t">
            <a:spAutoFit/>
          </a:bodyPr>
          <a:lstStyle/>
          <a:p>
            <a:pPr algn="ctr">
              <a:lnSpc>
                <a:spcPts val="5940"/>
              </a:lnSpc>
            </a:pPr>
            <a:r>
              <a:rPr lang="en-US" sz="6000" dirty="0">
                <a:solidFill>
                  <a:srgbClr val="000000"/>
                </a:solidFill>
                <a:latin typeface="Manjari Bold"/>
              </a:rPr>
              <a:t>WHAT DOES MY CHILD NEED TO BRING TO SCHOOL?</a:t>
            </a:r>
          </a:p>
        </p:txBody>
      </p:sp>
      <p:sp>
        <p:nvSpPr>
          <p:cNvPr id="3" name="TextBox 3"/>
          <p:cNvSpPr txBox="1"/>
          <p:nvPr/>
        </p:nvSpPr>
        <p:spPr>
          <a:xfrm>
            <a:off x="357408" y="1866900"/>
            <a:ext cx="17573185" cy="8298426"/>
          </a:xfrm>
          <a:prstGeom prst="rect">
            <a:avLst/>
          </a:prstGeom>
        </p:spPr>
        <p:txBody>
          <a:bodyPr lIns="0" tIns="0" rIns="0" bIns="0" rtlCol="0" anchor="t">
            <a:spAutoFit/>
          </a:bodyPr>
          <a:lstStyle/>
          <a:p>
            <a:pPr marL="777240" lvl="1" indent="-388620">
              <a:lnSpc>
                <a:spcPts val="5040"/>
              </a:lnSpc>
              <a:buFont typeface="Arial"/>
              <a:buChar char="•"/>
            </a:pPr>
            <a:r>
              <a:rPr lang="en-US" sz="3200" dirty="0">
                <a:solidFill>
                  <a:srgbClr val="000000"/>
                </a:solidFill>
                <a:latin typeface="KG Primary Penmanship"/>
              </a:rPr>
              <a:t>Reusable Water Bottle - Please bring this to Nursery everyday. </a:t>
            </a:r>
          </a:p>
          <a:p>
            <a:pPr marL="777240" lvl="1" indent="-388620">
              <a:lnSpc>
                <a:spcPts val="5040"/>
              </a:lnSpc>
              <a:buFont typeface="Arial"/>
              <a:buChar char="•"/>
            </a:pPr>
            <a:r>
              <a:rPr lang="en-US" sz="3200" dirty="0">
                <a:solidFill>
                  <a:srgbClr val="000000"/>
                </a:solidFill>
                <a:latin typeface="KG Primary Penmanship"/>
              </a:rPr>
              <a:t>Appropriate coat for the weather everyday.  </a:t>
            </a:r>
          </a:p>
          <a:p>
            <a:pPr marL="777240" lvl="1" indent="-388620">
              <a:lnSpc>
                <a:spcPts val="5040"/>
              </a:lnSpc>
              <a:buFont typeface="Arial"/>
              <a:buChar char="•"/>
            </a:pPr>
            <a:r>
              <a:rPr lang="en-US" sz="3200" dirty="0">
                <a:solidFill>
                  <a:srgbClr val="000000"/>
                </a:solidFill>
                <a:latin typeface="KG Primary Penmanship"/>
              </a:rPr>
              <a:t>Book bag with reading book and reading diary - Please bring this to Nursery every Tuesday and Friday as reading books are changed on these days. </a:t>
            </a:r>
          </a:p>
          <a:p>
            <a:pPr marL="777240" lvl="1" indent="-388620">
              <a:lnSpc>
                <a:spcPts val="5040"/>
              </a:lnSpc>
              <a:buFont typeface="Arial"/>
              <a:buChar char="•"/>
            </a:pPr>
            <a:r>
              <a:rPr lang="en-US" sz="3200" dirty="0">
                <a:solidFill>
                  <a:srgbClr val="000000"/>
                </a:solidFill>
                <a:latin typeface="KG Primary Penmanship"/>
              </a:rPr>
              <a:t>Our PE day is Wednesday – children to come to school wearing PE Kit/ Sportswear every Thursday.</a:t>
            </a:r>
          </a:p>
          <a:p>
            <a:pPr marL="777240" lvl="1" indent="-388620">
              <a:lnSpc>
                <a:spcPts val="5040"/>
              </a:lnSpc>
              <a:buFont typeface="Arial"/>
              <a:buChar char="•"/>
            </a:pPr>
            <a:r>
              <a:rPr lang="en-US" sz="3200" dirty="0">
                <a:solidFill>
                  <a:srgbClr val="000000"/>
                </a:solidFill>
                <a:latin typeface="KG Primary Penmanship"/>
              </a:rPr>
              <a:t>Please send Wellies into Nursery - these are to remain in Nursery so the children can explore the outdoors in any weather. School provide puddle suits. </a:t>
            </a:r>
          </a:p>
          <a:p>
            <a:pPr marL="777240" lvl="1" indent="-388620">
              <a:lnSpc>
                <a:spcPts val="5040"/>
              </a:lnSpc>
              <a:buFont typeface="Arial"/>
              <a:buChar char="•"/>
            </a:pPr>
            <a:r>
              <a:rPr lang="en-US" sz="3200" dirty="0">
                <a:solidFill>
                  <a:srgbClr val="000000"/>
                </a:solidFill>
                <a:latin typeface="KG Primary Penmanship"/>
              </a:rPr>
              <a:t>Packed lunch (if your child stays for lunch and does not have a school dinner). </a:t>
            </a:r>
          </a:p>
          <a:p>
            <a:pPr marL="777240" lvl="1" indent="-388620">
              <a:lnSpc>
                <a:spcPts val="5040"/>
              </a:lnSpc>
              <a:buFont typeface="Arial"/>
              <a:buChar char="•"/>
            </a:pPr>
            <a:r>
              <a:rPr lang="en-US" sz="3200" dirty="0">
                <a:solidFill>
                  <a:srgbClr val="000000"/>
                </a:solidFill>
                <a:latin typeface="KG Primary Penmanship"/>
              </a:rPr>
              <a:t>Spare underwear/ clothes.</a:t>
            </a:r>
          </a:p>
          <a:p>
            <a:pPr marL="777240" lvl="1" indent="-388620">
              <a:lnSpc>
                <a:spcPts val="5040"/>
              </a:lnSpc>
              <a:buFont typeface="Arial"/>
              <a:buChar char="•"/>
            </a:pPr>
            <a:r>
              <a:rPr lang="en-US" sz="3200" dirty="0">
                <a:solidFill>
                  <a:srgbClr val="000000"/>
                </a:solidFill>
                <a:latin typeface="KG Primary Penmanship"/>
              </a:rPr>
              <a:t>In the event of hot weather - send your child into Nursery with a sun hat. </a:t>
            </a:r>
            <a:br>
              <a:rPr lang="en-US" sz="3200" dirty="0">
                <a:solidFill>
                  <a:srgbClr val="000000"/>
                </a:solidFill>
                <a:latin typeface="KG Primary Penmanship"/>
              </a:rPr>
            </a:br>
            <a:endParaRPr lang="en-US" sz="3200" dirty="0">
              <a:solidFill>
                <a:srgbClr val="000000"/>
              </a:solidFill>
              <a:latin typeface="KG Primary Penmanship"/>
            </a:endParaRPr>
          </a:p>
          <a:p>
            <a:pPr>
              <a:lnSpc>
                <a:spcPts val="5040"/>
              </a:lnSpc>
            </a:pPr>
            <a:r>
              <a:rPr lang="en-US" sz="3200" dirty="0">
                <a:solidFill>
                  <a:srgbClr val="000000"/>
                </a:solidFill>
                <a:latin typeface="KG Primary Penmanship"/>
              </a:rPr>
              <a:t>Please ensure ALL items of clothing (coats, cardigans/ jumpers, hats, gloves, shoes </a:t>
            </a:r>
            <a:r>
              <a:rPr lang="en-US" sz="3200" dirty="0" err="1">
                <a:solidFill>
                  <a:srgbClr val="000000"/>
                </a:solidFill>
                <a:latin typeface="KG Primary Penmanship"/>
              </a:rPr>
              <a:t>etc</a:t>
            </a:r>
            <a:r>
              <a:rPr lang="en-US" sz="3200" dirty="0">
                <a:solidFill>
                  <a:srgbClr val="000000"/>
                </a:solidFill>
                <a:latin typeface="KG Primary Penmanship"/>
              </a:rPr>
              <a:t>) are labelled with your child’s name. This prevents items getting lost and helps your child’s independence to find their own belongings.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DDEF"/>
        </a:solidFill>
        <a:effectLst/>
      </p:bgPr>
    </p:bg>
    <p:spTree>
      <p:nvGrpSpPr>
        <p:cNvPr id="1" name=""/>
        <p:cNvGrpSpPr/>
        <p:nvPr/>
      </p:nvGrpSpPr>
      <p:grpSpPr>
        <a:xfrm>
          <a:off x="0" y="0"/>
          <a:ext cx="0" cy="0"/>
          <a:chOff x="0" y="0"/>
          <a:chExt cx="0" cy="0"/>
        </a:xfrm>
      </p:grpSpPr>
      <p:sp>
        <p:nvSpPr>
          <p:cNvPr id="2" name="TextBox 2"/>
          <p:cNvSpPr txBox="1"/>
          <p:nvPr/>
        </p:nvSpPr>
        <p:spPr>
          <a:xfrm>
            <a:off x="0" y="1587469"/>
            <a:ext cx="14451123" cy="8774838"/>
          </a:xfrm>
          <a:prstGeom prst="rect">
            <a:avLst/>
          </a:prstGeom>
        </p:spPr>
        <p:txBody>
          <a:bodyPr lIns="0" tIns="0" rIns="0" bIns="0" rtlCol="0" anchor="t">
            <a:spAutoFit/>
          </a:bodyPr>
          <a:lstStyle/>
          <a:p>
            <a:pPr marL="755651" lvl="1" indent="-377825" algn="ctr">
              <a:lnSpc>
                <a:spcPts val="4900"/>
              </a:lnSpc>
              <a:buFont typeface="Arial"/>
              <a:buChar char="•"/>
            </a:pPr>
            <a:r>
              <a:rPr lang="en-US" sz="3500" dirty="0">
                <a:solidFill>
                  <a:srgbClr val="000000"/>
                </a:solidFill>
                <a:latin typeface="KG Primary Penmanship"/>
              </a:rPr>
              <a:t>Children will be sent home with a reading book to share with you at home. Reading books will be changed on a Monday and Thursday each week. </a:t>
            </a:r>
          </a:p>
          <a:p>
            <a:pPr marL="755651" lvl="1" indent="-377825" algn="ctr">
              <a:lnSpc>
                <a:spcPts val="4900"/>
              </a:lnSpc>
              <a:buFont typeface="Arial"/>
              <a:buChar char="•"/>
            </a:pPr>
            <a:r>
              <a:rPr lang="en-US" sz="3500" dirty="0">
                <a:solidFill>
                  <a:srgbClr val="000000"/>
                </a:solidFill>
                <a:latin typeface="KG Primary Penmanship"/>
              </a:rPr>
              <a:t>It is recommended that children read the book with you 3 times to allow the children to become familiar with the story and the language. Please make a note in your child’s reading diary each time you have read with a comment. </a:t>
            </a:r>
          </a:p>
          <a:p>
            <a:pPr marL="755651" lvl="1" indent="-377825" algn="ctr">
              <a:lnSpc>
                <a:spcPts val="4900"/>
              </a:lnSpc>
              <a:buFont typeface="Arial"/>
              <a:buChar char="•"/>
            </a:pPr>
            <a:r>
              <a:rPr lang="en-US" sz="3500" dirty="0">
                <a:solidFill>
                  <a:srgbClr val="000000"/>
                </a:solidFill>
                <a:latin typeface="KG Primary Penmanship"/>
              </a:rPr>
              <a:t>To help develop your child’s language it would be useful to ask questions about the story and to name different objects/ characters/ animals in the story. This will help with their understanding and language development and use the language in everyday life. </a:t>
            </a:r>
          </a:p>
          <a:p>
            <a:pPr marL="755651" lvl="1" indent="-377825" algn="ctr">
              <a:lnSpc>
                <a:spcPts val="4900"/>
              </a:lnSpc>
              <a:buFont typeface="Arial"/>
              <a:buChar char="•"/>
            </a:pPr>
            <a:r>
              <a:rPr lang="en-US" sz="3500" dirty="0">
                <a:solidFill>
                  <a:srgbClr val="000000"/>
                </a:solidFill>
                <a:latin typeface="KG Primary Penmanship"/>
              </a:rPr>
              <a:t>In school, we will share books with the children as a whole class, in small groups and one-to-one. Our literacy topics are usually based around stories so the children have access to a range of books.</a:t>
            </a:r>
          </a:p>
          <a:p>
            <a:pPr marL="755651" lvl="1" indent="-377825" algn="ctr">
              <a:lnSpc>
                <a:spcPts val="4900"/>
              </a:lnSpc>
              <a:buFont typeface="Arial"/>
              <a:buChar char="•"/>
            </a:pPr>
            <a:r>
              <a:rPr lang="en-US" sz="3500" dirty="0">
                <a:solidFill>
                  <a:srgbClr val="000000"/>
                </a:solidFill>
                <a:latin typeface="KG Primary Penmanship"/>
              </a:rPr>
              <a:t>Reading is an extremely important part of your child’s development, therefore we make reading as fun as possible, retelling the stories using actions.</a:t>
            </a:r>
          </a:p>
          <a:p>
            <a:pPr algn="ctr">
              <a:lnSpc>
                <a:spcPts val="4900"/>
              </a:lnSpc>
            </a:pPr>
            <a:endParaRPr lang="en-US" sz="3500" dirty="0">
              <a:solidFill>
                <a:srgbClr val="000000"/>
              </a:solidFill>
              <a:latin typeface="KG Primary Penmanship"/>
            </a:endParaRPr>
          </a:p>
        </p:txBody>
      </p:sp>
      <p:sp>
        <p:nvSpPr>
          <p:cNvPr id="3" name="Freeform 3"/>
          <p:cNvSpPr/>
          <p:nvPr/>
        </p:nvSpPr>
        <p:spPr>
          <a:xfrm>
            <a:off x="14747562" y="1028700"/>
            <a:ext cx="3327785" cy="4437047"/>
          </a:xfrm>
          <a:custGeom>
            <a:avLst/>
            <a:gdLst/>
            <a:ahLst/>
            <a:cxnLst/>
            <a:rect l="l" t="t" r="r" b="b"/>
            <a:pathLst>
              <a:path w="3327785" h="4437047">
                <a:moveTo>
                  <a:pt x="0" y="0"/>
                </a:moveTo>
                <a:lnTo>
                  <a:pt x="3327786" y="0"/>
                </a:lnTo>
                <a:lnTo>
                  <a:pt x="3327786" y="4437047"/>
                </a:lnTo>
                <a:lnTo>
                  <a:pt x="0" y="4437047"/>
                </a:lnTo>
                <a:lnTo>
                  <a:pt x="0" y="0"/>
                </a:lnTo>
                <a:close/>
              </a:path>
            </a:pathLst>
          </a:custGeom>
          <a:blipFill>
            <a:blip r:embed="rId2"/>
            <a:stretch>
              <a:fillRect/>
            </a:stretch>
          </a:blipFill>
        </p:spPr>
        <p:txBody>
          <a:bodyPr/>
          <a:lstStyle/>
          <a:p>
            <a:endParaRPr lang="en-GB"/>
          </a:p>
        </p:txBody>
      </p:sp>
      <p:sp>
        <p:nvSpPr>
          <p:cNvPr id="4" name="Freeform 4"/>
          <p:cNvSpPr/>
          <p:nvPr/>
        </p:nvSpPr>
        <p:spPr>
          <a:xfrm>
            <a:off x="14747562" y="5977454"/>
            <a:ext cx="3327785" cy="4309546"/>
          </a:xfrm>
          <a:custGeom>
            <a:avLst/>
            <a:gdLst/>
            <a:ahLst/>
            <a:cxnLst/>
            <a:rect l="l" t="t" r="r" b="b"/>
            <a:pathLst>
              <a:path w="3327785" h="4309546">
                <a:moveTo>
                  <a:pt x="0" y="0"/>
                </a:moveTo>
                <a:lnTo>
                  <a:pt x="3327786" y="0"/>
                </a:lnTo>
                <a:lnTo>
                  <a:pt x="3327786" y="4309546"/>
                </a:lnTo>
                <a:lnTo>
                  <a:pt x="0" y="4309546"/>
                </a:lnTo>
                <a:lnTo>
                  <a:pt x="0" y="0"/>
                </a:lnTo>
                <a:close/>
              </a:path>
            </a:pathLst>
          </a:custGeom>
          <a:blipFill>
            <a:blip r:embed="rId3"/>
            <a:stretch>
              <a:fillRect/>
            </a:stretch>
          </a:blipFill>
        </p:spPr>
        <p:txBody>
          <a:bodyPr/>
          <a:lstStyle/>
          <a:p>
            <a:endParaRPr lang="en-GB"/>
          </a:p>
        </p:txBody>
      </p:sp>
      <p:sp>
        <p:nvSpPr>
          <p:cNvPr id="5" name="TextBox 5"/>
          <p:cNvSpPr txBox="1"/>
          <p:nvPr/>
        </p:nvSpPr>
        <p:spPr>
          <a:xfrm>
            <a:off x="-1705787" y="610552"/>
            <a:ext cx="17862695" cy="836295"/>
          </a:xfrm>
          <a:prstGeom prst="rect">
            <a:avLst/>
          </a:prstGeom>
        </p:spPr>
        <p:txBody>
          <a:bodyPr lIns="0" tIns="0" rIns="0" bIns="0" rtlCol="0" anchor="t">
            <a:spAutoFit/>
          </a:bodyPr>
          <a:lstStyle/>
          <a:p>
            <a:pPr algn="ctr">
              <a:lnSpc>
                <a:spcPts val="5940"/>
              </a:lnSpc>
            </a:pPr>
            <a:r>
              <a:rPr lang="en-US" sz="6000">
                <a:solidFill>
                  <a:srgbClr val="000000"/>
                </a:solidFill>
                <a:latin typeface="Manjari Bold"/>
              </a:rPr>
              <a:t>READING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DDEF"/>
        </a:solidFill>
        <a:effectLst/>
      </p:bgPr>
    </p:bg>
    <p:spTree>
      <p:nvGrpSpPr>
        <p:cNvPr id="1" name=""/>
        <p:cNvGrpSpPr/>
        <p:nvPr/>
      </p:nvGrpSpPr>
      <p:grpSpPr>
        <a:xfrm>
          <a:off x="0" y="0"/>
          <a:ext cx="0" cy="0"/>
          <a:chOff x="0" y="0"/>
          <a:chExt cx="0" cy="0"/>
        </a:xfrm>
      </p:grpSpPr>
      <p:sp>
        <p:nvSpPr>
          <p:cNvPr id="2" name="TextBox 2"/>
          <p:cNvSpPr txBox="1"/>
          <p:nvPr/>
        </p:nvSpPr>
        <p:spPr>
          <a:xfrm>
            <a:off x="-152399" y="2132565"/>
            <a:ext cx="18440399" cy="8146461"/>
          </a:xfrm>
          <a:prstGeom prst="rect">
            <a:avLst/>
          </a:prstGeom>
        </p:spPr>
        <p:txBody>
          <a:bodyPr wrap="square" lIns="0" tIns="0" rIns="0" bIns="0" rtlCol="0" anchor="t">
            <a:spAutoFit/>
          </a:bodyPr>
          <a:lstStyle/>
          <a:p>
            <a:pPr marL="835026" lvl="2" algn="ctr">
              <a:lnSpc>
                <a:spcPts val="4900"/>
              </a:lnSpc>
            </a:pPr>
            <a:r>
              <a:rPr lang="en-US" sz="4400" dirty="0">
                <a:solidFill>
                  <a:srgbClr val="000000"/>
                </a:solidFill>
                <a:latin typeface="KG Primary Penmanship"/>
              </a:rPr>
              <a:t>The Nursery Curriculum is made up of 7 areas of learning.</a:t>
            </a:r>
          </a:p>
          <a:p>
            <a:pPr marL="835026" lvl="2" algn="ctr">
              <a:lnSpc>
                <a:spcPts val="4900"/>
              </a:lnSpc>
            </a:pPr>
            <a:r>
              <a:rPr lang="en-US" sz="3500" b="1" dirty="0">
                <a:solidFill>
                  <a:srgbClr val="000000"/>
                </a:solidFill>
                <a:latin typeface="KG Primary Penmanship"/>
              </a:rPr>
              <a:t>Prime areas –</a:t>
            </a:r>
          </a:p>
          <a:p>
            <a:pPr marL="1292226" lvl="2" indent="-457200" algn="ctr">
              <a:lnSpc>
                <a:spcPts val="4900"/>
              </a:lnSpc>
              <a:buFont typeface="Arial" panose="020B0604020202020204" pitchFamily="34" charset="0"/>
              <a:buChar char="•"/>
            </a:pPr>
            <a:r>
              <a:rPr lang="en-US" sz="3500" dirty="0">
                <a:solidFill>
                  <a:srgbClr val="000000"/>
                </a:solidFill>
                <a:latin typeface="KG Primary Penmanship"/>
              </a:rPr>
              <a:t>Communication and Language </a:t>
            </a:r>
          </a:p>
          <a:p>
            <a:pPr marL="1292226" lvl="2" indent="-457200" algn="ctr">
              <a:lnSpc>
                <a:spcPts val="4900"/>
              </a:lnSpc>
              <a:buFont typeface="Arial" panose="020B0604020202020204" pitchFamily="34" charset="0"/>
              <a:buChar char="•"/>
            </a:pPr>
            <a:r>
              <a:rPr lang="en-US" sz="3500" dirty="0">
                <a:solidFill>
                  <a:srgbClr val="000000"/>
                </a:solidFill>
                <a:latin typeface="KG Primary Penmanship"/>
              </a:rPr>
              <a:t>Personal, Social and Emotional Development (PSED)</a:t>
            </a:r>
          </a:p>
          <a:p>
            <a:pPr marL="1292226" lvl="2" indent="-457200" algn="ctr">
              <a:lnSpc>
                <a:spcPts val="4900"/>
              </a:lnSpc>
              <a:buFont typeface="Arial" panose="020B0604020202020204" pitchFamily="34" charset="0"/>
              <a:buChar char="•"/>
            </a:pPr>
            <a:r>
              <a:rPr lang="en-US" sz="3500" dirty="0">
                <a:solidFill>
                  <a:srgbClr val="000000"/>
                </a:solidFill>
                <a:latin typeface="KG Primary Penmanship"/>
              </a:rPr>
              <a:t>Physical Development (PD)</a:t>
            </a:r>
          </a:p>
          <a:p>
            <a:pPr marL="1292226" lvl="2" indent="-457200" algn="ctr">
              <a:lnSpc>
                <a:spcPts val="4900"/>
              </a:lnSpc>
              <a:buFont typeface="Arial" panose="020B0604020202020204" pitchFamily="34" charset="0"/>
              <a:buChar char="•"/>
            </a:pPr>
            <a:endParaRPr lang="en-US" sz="3500" dirty="0">
              <a:solidFill>
                <a:srgbClr val="000000"/>
              </a:solidFill>
              <a:latin typeface="KG Primary Penmanship"/>
            </a:endParaRPr>
          </a:p>
          <a:p>
            <a:pPr marL="835026" lvl="2" algn="ctr">
              <a:lnSpc>
                <a:spcPts val="4900"/>
              </a:lnSpc>
            </a:pPr>
            <a:r>
              <a:rPr lang="en-US" sz="3500" b="1" dirty="0">
                <a:solidFill>
                  <a:srgbClr val="000000"/>
                </a:solidFill>
                <a:latin typeface="KG Primary Penmanship"/>
              </a:rPr>
              <a:t>Specific areas –</a:t>
            </a:r>
          </a:p>
          <a:p>
            <a:pPr marL="1292226" lvl="2" indent="-457200" algn="ctr">
              <a:lnSpc>
                <a:spcPts val="4900"/>
              </a:lnSpc>
              <a:buFont typeface="Arial" panose="020B0604020202020204" pitchFamily="34" charset="0"/>
              <a:buChar char="•"/>
            </a:pPr>
            <a:r>
              <a:rPr lang="en-US" sz="3500" dirty="0">
                <a:solidFill>
                  <a:srgbClr val="000000"/>
                </a:solidFill>
                <a:latin typeface="KG Primary Penmanship"/>
              </a:rPr>
              <a:t>Literacy </a:t>
            </a:r>
          </a:p>
          <a:p>
            <a:pPr marL="1292226" lvl="2" indent="-457200" algn="ctr">
              <a:lnSpc>
                <a:spcPts val="4900"/>
              </a:lnSpc>
              <a:buFont typeface="Arial" panose="020B0604020202020204" pitchFamily="34" charset="0"/>
              <a:buChar char="•"/>
            </a:pPr>
            <a:r>
              <a:rPr lang="en-US" sz="3500" dirty="0">
                <a:solidFill>
                  <a:srgbClr val="000000"/>
                </a:solidFill>
                <a:latin typeface="KG Primary Penmanship"/>
              </a:rPr>
              <a:t>Mathematics</a:t>
            </a:r>
          </a:p>
          <a:p>
            <a:pPr marL="1292226" lvl="2" indent="-457200" algn="ctr">
              <a:lnSpc>
                <a:spcPts val="4900"/>
              </a:lnSpc>
              <a:buFont typeface="Arial" panose="020B0604020202020204" pitchFamily="34" charset="0"/>
              <a:buChar char="•"/>
            </a:pPr>
            <a:r>
              <a:rPr lang="en-US" sz="3500" dirty="0">
                <a:solidFill>
                  <a:srgbClr val="000000"/>
                </a:solidFill>
                <a:latin typeface="KG Primary Penmanship"/>
              </a:rPr>
              <a:t>Understanding the World (UTW)</a:t>
            </a:r>
          </a:p>
          <a:p>
            <a:pPr marL="1292226" lvl="2" indent="-457200" algn="ctr">
              <a:lnSpc>
                <a:spcPts val="4900"/>
              </a:lnSpc>
              <a:buFont typeface="Arial" panose="020B0604020202020204" pitchFamily="34" charset="0"/>
              <a:buChar char="•"/>
            </a:pPr>
            <a:r>
              <a:rPr lang="en-US" sz="3500" dirty="0">
                <a:solidFill>
                  <a:srgbClr val="000000"/>
                </a:solidFill>
                <a:latin typeface="KG Primary Penmanship"/>
              </a:rPr>
              <a:t>Expressive Arts and Design (EAD) </a:t>
            </a:r>
          </a:p>
          <a:p>
            <a:pPr marL="835026" lvl="2" algn="ctr">
              <a:lnSpc>
                <a:spcPts val="4900"/>
              </a:lnSpc>
            </a:pPr>
            <a:endParaRPr lang="en-US" sz="3500" dirty="0">
              <a:solidFill>
                <a:srgbClr val="000000"/>
              </a:solidFill>
              <a:latin typeface="KG Primary Penmanship"/>
            </a:endParaRPr>
          </a:p>
          <a:p>
            <a:pPr algn="ctr">
              <a:lnSpc>
                <a:spcPts val="4900"/>
              </a:lnSpc>
            </a:pPr>
            <a:endParaRPr lang="en-US" sz="3500" dirty="0">
              <a:solidFill>
                <a:srgbClr val="000000"/>
              </a:solidFill>
              <a:latin typeface="KG Primary Penmanship"/>
            </a:endParaRPr>
          </a:p>
        </p:txBody>
      </p:sp>
      <p:sp>
        <p:nvSpPr>
          <p:cNvPr id="5" name="TextBox 5"/>
          <p:cNvSpPr txBox="1"/>
          <p:nvPr/>
        </p:nvSpPr>
        <p:spPr>
          <a:xfrm>
            <a:off x="212652" y="723900"/>
            <a:ext cx="17862695" cy="798295"/>
          </a:xfrm>
          <a:prstGeom prst="rect">
            <a:avLst/>
          </a:prstGeom>
        </p:spPr>
        <p:txBody>
          <a:bodyPr lIns="0" tIns="0" rIns="0" bIns="0" rtlCol="0" anchor="t">
            <a:spAutoFit/>
          </a:bodyPr>
          <a:lstStyle/>
          <a:p>
            <a:pPr algn="ctr">
              <a:lnSpc>
                <a:spcPts val="5940"/>
              </a:lnSpc>
            </a:pPr>
            <a:r>
              <a:rPr lang="en-US" sz="6000" dirty="0">
                <a:solidFill>
                  <a:srgbClr val="000000"/>
                </a:solidFill>
                <a:latin typeface="Manjari Bold"/>
              </a:rPr>
              <a:t>Curriculum</a:t>
            </a:r>
          </a:p>
        </p:txBody>
      </p:sp>
    </p:spTree>
    <p:extLst>
      <p:ext uri="{BB962C8B-B14F-4D97-AF65-F5344CB8AC3E}">
        <p14:creationId xmlns:p14="http://schemas.microsoft.com/office/powerpoint/2010/main" val="51108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DDEF"/>
        </a:solidFill>
        <a:effectLst/>
      </p:bgPr>
    </p:bg>
    <p:spTree>
      <p:nvGrpSpPr>
        <p:cNvPr id="1" name=""/>
        <p:cNvGrpSpPr/>
        <p:nvPr/>
      </p:nvGrpSpPr>
      <p:grpSpPr>
        <a:xfrm>
          <a:off x="0" y="0"/>
          <a:ext cx="0" cy="0"/>
          <a:chOff x="0" y="0"/>
          <a:chExt cx="0" cy="0"/>
        </a:xfrm>
      </p:grpSpPr>
      <p:sp>
        <p:nvSpPr>
          <p:cNvPr id="2" name="TextBox 2"/>
          <p:cNvSpPr txBox="1"/>
          <p:nvPr/>
        </p:nvSpPr>
        <p:spPr>
          <a:xfrm>
            <a:off x="0" y="1226685"/>
            <a:ext cx="14451123" cy="5632952"/>
          </a:xfrm>
          <a:prstGeom prst="rect">
            <a:avLst/>
          </a:prstGeom>
        </p:spPr>
        <p:txBody>
          <a:bodyPr lIns="0" tIns="0" rIns="0" bIns="0" rtlCol="0" anchor="t">
            <a:spAutoFit/>
          </a:bodyPr>
          <a:lstStyle/>
          <a:p>
            <a:pPr marL="755651" lvl="1" indent="-377825">
              <a:lnSpc>
                <a:spcPts val="4900"/>
              </a:lnSpc>
              <a:buFont typeface="Arial"/>
              <a:buChar char="•"/>
            </a:pPr>
            <a:r>
              <a:rPr lang="en-US" sz="3500" dirty="0">
                <a:solidFill>
                  <a:srgbClr val="000000"/>
                </a:solidFill>
                <a:latin typeface="KG Primary Penmanship"/>
              </a:rPr>
              <a:t>Autumn 1 – Me and My Family </a:t>
            </a:r>
          </a:p>
          <a:p>
            <a:pPr marL="1212851" lvl="2" indent="-377825">
              <a:lnSpc>
                <a:spcPts val="4900"/>
              </a:lnSpc>
              <a:buFont typeface="Arial"/>
              <a:buChar char="•"/>
            </a:pPr>
            <a:r>
              <a:rPr lang="en-US" sz="3500" dirty="0">
                <a:solidFill>
                  <a:srgbClr val="000000"/>
                </a:solidFill>
                <a:latin typeface="KG Primary Penmanship"/>
              </a:rPr>
              <a:t>Happy to be me</a:t>
            </a:r>
          </a:p>
          <a:p>
            <a:pPr marL="1212851" lvl="2" indent="-377825">
              <a:lnSpc>
                <a:spcPts val="4900"/>
              </a:lnSpc>
              <a:buFont typeface="Arial"/>
              <a:buChar char="•"/>
            </a:pPr>
            <a:r>
              <a:rPr lang="en-US" sz="3500" dirty="0">
                <a:solidFill>
                  <a:srgbClr val="000000"/>
                </a:solidFill>
                <a:latin typeface="KG Primary Penmanship"/>
              </a:rPr>
              <a:t>Pete the Cat: I love my white shoes</a:t>
            </a:r>
          </a:p>
          <a:p>
            <a:pPr marL="835026" lvl="2">
              <a:lnSpc>
                <a:spcPts val="4900"/>
              </a:lnSpc>
            </a:pPr>
            <a:endParaRPr lang="en-US" sz="3500" dirty="0">
              <a:solidFill>
                <a:srgbClr val="000000"/>
              </a:solidFill>
              <a:latin typeface="KG Primary Penmanship"/>
            </a:endParaRPr>
          </a:p>
          <a:p>
            <a:pPr marL="755651" lvl="1" indent="-377825">
              <a:lnSpc>
                <a:spcPts val="4900"/>
              </a:lnSpc>
              <a:buFont typeface="Arial"/>
              <a:buChar char="•"/>
            </a:pPr>
            <a:r>
              <a:rPr lang="en-US" sz="3500" dirty="0">
                <a:solidFill>
                  <a:srgbClr val="000000"/>
                </a:solidFill>
                <a:latin typeface="KG Primary Penmanship"/>
              </a:rPr>
              <a:t>Autumn 2 - Let’s Explore Outside</a:t>
            </a:r>
          </a:p>
          <a:p>
            <a:pPr marL="1212851" lvl="2" indent="-377825">
              <a:lnSpc>
                <a:spcPts val="4900"/>
              </a:lnSpc>
              <a:buFont typeface="Arial"/>
              <a:buChar char="•"/>
            </a:pPr>
            <a:r>
              <a:rPr lang="en-US" sz="3500" dirty="0">
                <a:solidFill>
                  <a:srgbClr val="000000"/>
                </a:solidFill>
                <a:latin typeface="KG Primary Penmanship"/>
              </a:rPr>
              <a:t>Wow said the Owl </a:t>
            </a:r>
          </a:p>
          <a:p>
            <a:pPr marL="1212851" lvl="2" indent="-377825">
              <a:lnSpc>
                <a:spcPts val="4900"/>
              </a:lnSpc>
              <a:buFont typeface="Arial"/>
              <a:buChar char="•"/>
            </a:pPr>
            <a:r>
              <a:rPr lang="en-US" sz="3500" dirty="0">
                <a:solidFill>
                  <a:srgbClr val="000000"/>
                </a:solidFill>
                <a:latin typeface="KG Primary Penmanship"/>
              </a:rPr>
              <a:t>Hide and Seek</a:t>
            </a:r>
          </a:p>
          <a:p>
            <a:pPr marL="1212851" lvl="2" indent="-377825">
              <a:lnSpc>
                <a:spcPts val="4900"/>
              </a:lnSpc>
              <a:buFont typeface="Arial"/>
              <a:buChar char="•"/>
            </a:pPr>
            <a:endParaRPr lang="en-US" sz="3500" dirty="0">
              <a:solidFill>
                <a:srgbClr val="000000"/>
              </a:solidFill>
              <a:latin typeface="KG Primary Penmanship"/>
            </a:endParaRPr>
          </a:p>
          <a:p>
            <a:pPr algn="ctr">
              <a:lnSpc>
                <a:spcPts val="4900"/>
              </a:lnSpc>
            </a:pPr>
            <a:endParaRPr lang="en-US" sz="3500" dirty="0">
              <a:solidFill>
                <a:srgbClr val="000000"/>
              </a:solidFill>
              <a:latin typeface="KG Primary Penmanship"/>
            </a:endParaRPr>
          </a:p>
        </p:txBody>
      </p:sp>
      <p:sp>
        <p:nvSpPr>
          <p:cNvPr id="5" name="TextBox 5"/>
          <p:cNvSpPr txBox="1"/>
          <p:nvPr/>
        </p:nvSpPr>
        <p:spPr>
          <a:xfrm>
            <a:off x="-1705787" y="610552"/>
            <a:ext cx="17862695" cy="798295"/>
          </a:xfrm>
          <a:prstGeom prst="rect">
            <a:avLst/>
          </a:prstGeom>
        </p:spPr>
        <p:txBody>
          <a:bodyPr lIns="0" tIns="0" rIns="0" bIns="0" rtlCol="0" anchor="t">
            <a:spAutoFit/>
          </a:bodyPr>
          <a:lstStyle/>
          <a:p>
            <a:pPr algn="ctr">
              <a:lnSpc>
                <a:spcPts val="5940"/>
              </a:lnSpc>
            </a:pPr>
            <a:r>
              <a:rPr lang="en-US" sz="6000" dirty="0">
                <a:solidFill>
                  <a:srgbClr val="000000"/>
                </a:solidFill>
                <a:latin typeface="Manjari Bold"/>
              </a:rPr>
              <a:t>Curriculum</a:t>
            </a:r>
          </a:p>
        </p:txBody>
      </p:sp>
      <p:pic>
        <p:nvPicPr>
          <p:cNvPr id="6" name="Picture 5" descr="Product Image">
            <a:extLst>
              <a:ext uri="{FF2B5EF4-FFF2-40B4-BE49-F238E27FC236}">
                <a16:creationId xmlns:a16="http://schemas.microsoft.com/office/drawing/2014/main" id="{9FF9CEA6-F194-4B6D-8BC7-F78732CDF3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3874" y="1296919"/>
            <a:ext cx="3068450" cy="1813396"/>
          </a:xfrm>
          <a:prstGeom prst="rect">
            <a:avLst/>
          </a:prstGeom>
          <a:noFill/>
          <a:ln w="25400">
            <a:solidFill>
              <a:schemeClr val="accent1"/>
            </a:solidFill>
          </a:ln>
        </p:spPr>
      </p:pic>
      <p:pic>
        <p:nvPicPr>
          <p:cNvPr id="7" name="Picture 6" descr="Product Image">
            <a:extLst>
              <a:ext uri="{FF2B5EF4-FFF2-40B4-BE49-F238E27FC236}">
                <a16:creationId xmlns:a16="http://schemas.microsoft.com/office/drawing/2014/main" id="{6944BB7D-0EBC-44F0-9D7F-652F5F7C1ABF}"/>
              </a:ext>
            </a:extLst>
          </p:cNvPr>
          <p:cNvPicPr/>
          <p:nvPr/>
        </p:nvPicPr>
        <p:blipFill rotWithShape="1">
          <a:blip r:embed="rId3" cstate="print">
            <a:extLst>
              <a:ext uri="{28A0092B-C50C-407E-A947-70E740481C1C}">
                <a14:useLocalDpi xmlns:a14="http://schemas.microsoft.com/office/drawing/2010/main" val="0"/>
              </a:ext>
            </a:extLst>
          </a:blip>
          <a:srcRect l="14999" r="15001"/>
          <a:stretch/>
        </p:blipFill>
        <p:spPr bwMode="auto">
          <a:xfrm>
            <a:off x="13778229" y="1257683"/>
            <a:ext cx="2378679" cy="2133217"/>
          </a:xfrm>
          <a:prstGeom prst="rect">
            <a:avLst/>
          </a:prstGeom>
          <a:noFill/>
          <a:ln w="19050">
            <a:solidFill>
              <a:schemeClr val="accent5">
                <a:lumMod val="75000"/>
              </a:schemeClr>
            </a:solid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1F7FE45-DB8C-42C6-93EC-28D5CB333A1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761056" y="3699889"/>
            <a:ext cx="3421268" cy="1901216"/>
          </a:xfrm>
          <a:prstGeom prst="rect">
            <a:avLst/>
          </a:prstGeom>
          <a:ln w="25400">
            <a:solidFill>
              <a:schemeClr val="accent1"/>
            </a:solidFill>
          </a:ln>
        </p:spPr>
      </p:pic>
      <p:pic>
        <p:nvPicPr>
          <p:cNvPr id="10" name="Picture 2" descr="Outdoor Maths Activities EYFS – Outdoor Maths Ideas – Play of the Wild">
            <a:extLst>
              <a:ext uri="{FF2B5EF4-FFF2-40B4-BE49-F238E27FC236}">
                <a16:creationId xmlns:a16="http://schemas.microsoft.com/office/drawing/2014/main" id="{D8EB3337-D826-40B8-A386-22FA2EE21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6192378"/>
            <a:ext cx="3352800" cy="39169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48C4FEF-A1E2-4E02-8A9A-843956A6157B}"/>
              </a:ext>
            </a:extLst>
          </p:cNvPr>
          <p:cNvSpPr/>
          <p:nvPr/>
        </p:nvSpPr>
        <p:spPr>
          <a:xfrm>
            <a:off x="9677400" y="6269197"/>
            <a:ext cx="9144000" cy="3840154"/>
          </a:xfrm>
          <a:prstGeom prst="rect">
            <a:avLst/>
          </a:prstGeom>
        </p:spPr>
        <p:txBody>
          <a:bodyPr>
            <a:spAutoFit/>
          </a:bodyPr>
          <a:lstStyle/>
          <a:p>
            <a:pPr marL="755651" lvl="1" indent="-377825">
              <a:lnSpc>
                <a:spcPts val="4900"/>
              </a:lnSpc>
              <a:buFont typeface="Arial"/>
              <a:buChar char="•"/>
            </a:pPr>
            <a:r>
              <a:rPr lang="en-US" sz="3500" dirty="0" err="1">
                <a:solidFill>
                  <a:srgbClr val="000000"/>
                </a:solidFill>
                <a:latin typeface="KG Primary Penmanship"/>
              </a:rPr>
              <a:t>Colours</a:t>
            </a:r>
            <a:r>
              <a:rPr lang="en-US" sz="3500" dirty="0">
                <a:solidFill>
                  <a:srgbClr val="000000"/>
                </a:solidFill>
                <a:latin typeface="KG Primary Penmanship"/>
              </a:rPr>
              <a:t> </a:t>
            </a:r>
          </a:p>
          <a:p>
            <a:pPr marL="755651" lvl="1" indent="-377825">
              <a:lnSpc>
                <a:spcPts val="4900"/>
              </a:lnSpc>
              <a:buFont typeface="Arial"/>
              <a:buChar char="•"/>
            </a:pPr>
            <a:r>
              <a:rPr lang="en-US" sz="3500" dirty="0">
                <a:solidFill>
                  <a:srgbClr val="000000"/>
                </a:solidFill>
                <a:latin typeface="KG Primary Penmanship"/>
              </a:rPr>
              <a:t>Matching </a:t>
            </a:r>
          </a:p>
          <a:p>
            <a:pPr marL="755651" lvl="1" indent="-377825">
              <a:lnSpc>
                <a:spcPts val="4900"/>
              </a:lnSpc>
              <a:buFont typeface="Arial"/>
              <a:buChar char="•"/>
            </a:pPr>
            <a:r>
              <a:rPr lang="en-US" sz="3500" dirty="0">
                <a:solidFill>
                  <a:srgbClr val="000000"/>
                </a:solidFill>
                <a:latin typeface="KG Primary Penmanship"/>
              </a:rPr>
              <a:t>Sorting (including shape)</a:t>
            </a:r>
          </a:p>
          <a:p>
            <a:pPr marL="755651" lvl="1" indent="-377825">
              <a:lnSpc>
                <a:spcPts val="4900"/>
              </a:lnSpc>
              <a:buFont typeface="Arial"/>
              <a:buChar char="•"/>
            </a:pPr>
            <a:r>
              <a:rPr lang="en-US" sz="3500" dirty="0">
                <a:solidFill>
                  <a:srgbClr val="000000"/>
                </a:solidFill>
                <a:latin typeface="KG Primary Penmanship"/>
              </a:rPr>
              <a:t>Number 1</a:t>
            </a:r>
          </a:p>
          <a:p>
            <a:pPr marL="755651" lvl="1" indent="-377825">
              <a:lnSpc>
                <a:spcPts val="4900"/>
              </a:lnSpc>
              <a:buFont typeface="Arial"/>
              <a:buChar char="•"/>
            </a:pPr>
            <a:r>
              <a:rPr lang="en-US" sz="3500" dirty="0">
                <a:solidFill>
                  <a:srgbClr val="000000"/>
                </a:solidFill>
                <a:latin typeface="KG Primary Penmanship"/>
              </a:rPr>
              <a:t>Number 2 </a:t>
            </a:r>
          </a:p>
          <a:p>
            <a:pPr marL="755651" lvl="1" indent="-377825">
              <a:lnSpc>
                <a:spcPts val="4900"/>
              </a:lnSpc>
              <a:buFont typeface="Arial"/>
              <a:buChar char="•"/>
            </a:pPr>
            <a:r>
              <a:rPr lang="en-US" sz="3500" dirty="0">
                <a:solidFill>
                  <a:srgbClr val="000000"/>
                </a:solidFill>
                <a:latin typeface="KG Primary Penmanship"/>
              </a:rPr>
              <a:t>Patterns </a:t>
            </a:r>
          </a:p>
        </p:txBody>
      </p:sp>
      <p:pic>
        <p:nvPicPr>
          <p:cNvPr id="1026" name="Picture 2" descr="Percy the Park Keeper — HIDE-AND-SEEK!: A fun, new illustrated board book  with felt flaps, perfect for babies and toddlers (Percy the Park Keeper) :  ...">
            <a:extLst>
              <a:ext uri="{FF2B5EF4-FFF2-40B4-BE49-F238E27FC236}">
                <a16:creationId xmlns:a16="http://schemas.microsoft.com/office/drawing/2014/main" id="{003C96CD-E680-5833-A992-E6E7E895EA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4157" y="3866113"/>
            <a:ext cx="2182751" cy="218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615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1039</Words>
  <Application>Microsoft Office PowerPoint</Application>
  <PresentationFormat>Custom</PresentationFormat>
  <Paragraphs>87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Manjari Bold</vt:lpstr>
      <vt:lpstr>KG Primary Penmanship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Minimalist Meet the Teacher Presentation</dc:title>
  <dc:creator>Lauren Wilcock</dc:creator>
  <cp:lastModifiedBy>Hannah Lea</cp:lastModifiedBy>
  <cp:revision>11</cp:revision>
  <dcterms:created xsi:type="dcterms:W3CDTF">2006-08-16T00:00:00Z</dcterms:created>
  <dcterms:modified xsi:type="dcterms:W3CDTF">2025-09-10T11:31:47Z</dcterms:modified>
  <dc:identifier>DAFtTb8Yay0</dc:identifier>
</cp:coreProperties>
</file>